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7" r:id="rId2"/>
    <p:sldId id="264" r:id="rId3"/>
    <p:sldId id="267" r:id="rId4"/>
    <p:sldId id="266" r:id="rId5"/>
    <p:sldId id="268" r:id="rId6"/>
    <p:sldId id="262" r:id="rId7"/>
    <p:sldId id="261" r:id="rId8"/>
    <p:sldId id="271" r:id="rId9"/>
    <p:sldId id="256" r:id="rId10"/>
    <p:sldId id="270" r:id="rId11"/>
    <p:sldId id="258" r:id="rId12"/>
    <p:sldId id="272" r:id="rId13"/>
    <p:sldId id="259" r:id="rId14"/>
    <p:sldId id="260" r:id="rId15"/>
    <p:sldId id="263" r:id="rId16"/>
    <p:sldId id="269" r:id="rId17"/>
  </p:sldIdLst>
  <p:sldSz cx="36576000" cy="27432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38" autoAdjust="0"/>
    <p:restoredTop sz="94660"/>
  </p:normalViewPr>
  <p:slideViewPr>
    <p:cSldViewPr snapToGrid="0">
      <p:cViewPr>
        <p:scale>
          <a:sx n="33" d="100"/>
          <a:sy n="33" d="100"/>
        </p:scale>
        <p:origin x="762" y="-5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43200" y="4489452"/>
            <a:ext cx="31089600" cy="9550400"/>
          </a:xfrm>
        </p:spPr>
        <p:txBody>
          <a:bodyPr anchor="b"/>
          <a:lstStyle>
            <a:lvl1pPr algn="ctr">
              <a:defRPr sz="2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0" y="14408152"/>
            <a:ext cx="27432000" cy="6623048"/>
          </a:xfrm>
        </p:spPr>
        <p:txBody>
          <a:bodyPr/>
          <a:lstStyle>
            <a:lvl1pPr marL="0" indent="0" algn="ctr">
              <a:buNone/>
              <a:defRPr sz="9600"/>
            </a:lvl1pPr>
            <a:lvl2pPr marL="1828800" indent="0" algn="ctr">
              <a:buNone/>
              <a:defRPr sz="8000"/>
            </a:lvl2pPr>
            <a:lvl3pPr marL="3657600" indent="0" algn="ctr">
              <a:buNone/>
              <a:defRPr sz="7200"/>
            </a:lvl3pPr>
            <a:lvl4pPr marL="5486400" indent="0" algn="ctr">
              <a:buNone/>
              <a:defRPr sz="6400"/>
            </a:lvl4pPr>
            <a:lvl5pPr marL="7315200" indent="0" algn="ctr">
              <a:buNone/>
              <a:defRPr sz="6400"/>
            </a:lvl5pPr>
            <a:lvl6pPr marL="9144000" indent="0" algn="ctr">
              <a:buNone/>
              <a:defRPr sz="6400"/>
            </a:lvl6pPr>
            <a:lvl7pPr marL="10972800" indent="0" algn="ctr">
              <a:buNone/>
              <a:defRPr sz="6400"/>
            </a:lvl7pPr>
            <a:lvl8pPr marL="12801600" indent="0" algn="ctr">
              <a:buNone/>
              <a:defRPr sz="6400"/>
            </a:lvl8pPr>
            <a:lvl9pPr marL="14630400" indent="0" algn="ctr">
              <a:buNone/>
              <a:defRPr sz="64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CA32A-87CD-4E02-8694-4944287C6CD9}" type="datetimeFigureOut">
              <a:rPr lang="en-US" smtClean="0"/>
              <a:t>5/28/2017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AE6AD-9C54-4986-B515-290FD778A6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743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CA32A-87CD-4E02-8694-4944287C6CD9}" type="datetimeFigureOut">
              <a:rPr lang="en-US" smtClean="0"/>
              <a:t>5/28/2017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AE6AD-9C54-4986-B515-290FD778A6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0147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6174702" y="1460500"/>
            <a:ext cx="7886700" cy="2324735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14602" y="1460500"/>
            <a:ext cx="23202900" cy="23247352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CA32A-87CD-4E02-8694-4944287C6CD9}" type="datetimeFigureOut">
              <a:rPr lang="en-US" smtClean="0"/>
              <a:t>5/28/2017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AE6AD-9C54-4986-B515-290FD778A6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3836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CA32A-87CD-4E02-8694-4944287C6CD9}" type="datetimeFigureOut">
              <a:rPr lang="en-US" smtClean="0"/>
              <a:t>5/28/2017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AE6AD-9C54-4986-B515-290FD778A6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81582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95552" y="6838958"/>
            <a:ext cx="31546800" cy="11410948"/>
          </a:xfrm>
        </p:spPr>
        <p:txBody>
          <a:bodyPr anchor="b"/>
          <a:lstStyle>
            <a:lvl1pPr>
              <a:defRPr sz="2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95552" y="18357858"/>
            <a:ext cx="31546800" cy="6000748"/>
          </a:xfrm>
        </p:spPr>
        <p:txBody>
          <a:bodyPr/>
          <a:lstStyle>
            <a:lvl1pPr marL="0" indent="0">
              <a:buNone/>
              <a:defRPr sz="9600">
                <a:solidFill>
                  <a:schemeClr val="tx1"/>
                </a:solidFill>
              </a:defRPr>
            </a:lvl1pPr>
            <a:lvl2pPr marL="1828800" indent="0">
              <a:buNone/>
              <a:defRPr sz="8000">
                <a:solidFill>
                  <a:schemeClr val="tx1">
                    <a:tint val="75000"/>
                  </a:schemeClr>
                </a:solidFill>
              </a:defRPr>
            </a:lvl2pPr>
            <a:lvl3pPr marL="3657600" indent="0">
              <a:buNone/>
              <a:defRPr sz="7200">
                <a:solidFill>
                  <a:schemeClr val="tx1">
                    <a:tint val="75000"/>
                  </a:schemeClr>
                </a:solidFill>
              </a:defRPr>
            </a:lvl3pPr>
            <a:lvl4pPr marL="5486400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4pPr>
            <a:lvl5pPr marL="7315200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5pPr>
            <a:lvl6pPr marL="9144000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6pPr>
            <a:lvl7pPr marL="10972800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7pPr>
            <a:lvl8pPr marL="12801600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8pPr>
            <a:lvl9pPr marL="14630400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CA32A-87CD-4E02-8694-4944287C6CD9}" type="datetimeFigureOut">
              <a:rPr lang="en-US" smtClean="0"/>
              <a:t>5/28/2017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AE6AD-9C54-4986-B515-290FD778A6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791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4600" y="7302500"/>
            <a:ext cx="15544800" cy="1740535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516600" y="7302500"/>
            <a:ext cx="15544800" cy="1740535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CA32A-87CD-4E02-8694-4944287C6CD9}" type="datetimeFigureOut">
              <a:rPr lang="en-US" smtClean="0"/>
              <a:t>5/28/2017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AE6AD-9C54-4986-B515-290FD778A6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3874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9364" y="1460506"/>
            <a:ext cx="31546800" cy="530225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19368" y="6724652"/>
            <a:ext cx="15473360" cy="3295648"/>
          </a:xfrm>
        </p:spPr>
        <p:txBody>
          <a:bodyPr anchor="b"/>
          <a:lstStyle>
            <a:lvl1pPr marL="0" indent="0">
              <a:buNone/>
              <a:defRPr sz="9600" b="1"/>
            </a:lvl1pPr>
            <a:lvl2pPr marL="1828800" indent="0">
              <a:buNone/>
              <a:defRPr sz="8000" b="1"/>
            </a:lvl2pPr>
            <a:lvl3pPr marL="3657600" indent="0">
              <a:buNone/>
              <a:defRPr sz="7200" b="1"/>
            </a:lvl3pPr>
            <a:lvl4pPr marL="5486400" indent="0">
              <a:buNone/>
              <a:defRPr sz="6400" b="1"/>
            </a:lvl4pPr>
            <a:lvl5pPr marL="7315200" indent="0">
              <a:buNone/>
              <a:defRPr sz="6400" b="1"/>
            </a:lvl5pPr>
            <a:lvl6pPr marL="9144000" indent="0">
              <a:buNone/>
              <a:defRPr sz="6400" b="1"/>
            </a:lvl6pPr>
            <a:lvl7pPr marL="10972800" indent="0">
              <a:buNone/>
              <a:defRPr sz="6400" b="1"/>
            </a:lvl7pPr>
            <a:lvl8pPr marL="12801600" indent="0">
              <a:buNone/>
              <a:defRPr sz="6400" b="1"/>
            </a:lvl8pPr>
            <a:lvl9pPr marL="14630400" indent="0">
              <a:buNone/>
              <a:defRPr sz="64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19368" y="10020300"/>
            <a:ext cx="15473360" cy="1473835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8516602" y="6724652"/>
            <a:ext cx="15549564" cy="3295648"/>
          </a:xfrm>
        </p:spPr>
        <p:txBody>
          <a:bodyPr anchor="b"/>
          <a:lstStyle>
            <a:lvl1pPr marL="0" indent="0">
              <a:buNone/>
              <a:defRPr sz="9600" b="1"/>
            </a:lvl1pPr>
            <a:lvl2pPr marL="1828800" indent="0">
              <a:buNone/>
              <a:defRPr sz="8000" b="1"/>
            </a:lvl2pPr>
            <a:lvl3pPr marL="3657600" indent="0">
              <a:buNone/>
              <a:defRPr sz="7200" b="1"/>
            </a:lvl3pPr>
            <a:lvl4pPr marL="5486400" indent="0">
              <a:buNone/>
              <a:defRPr sz="6400" b="1"/>
            </a:lvl4pPr>
            <a:lvl5pPr marL="7315200" indent="0">
              <a:buNone/>
              <a:defRPr sz="6400" b="1"/>
            </a:lvl5pPr>
            <a:lvl6pPr marL="9144000" indent="0">
              <a:buNone/>
              <a:defRPr sz="6400" b="1"/>
            </a:lvl6pPr>
            <a:lvl7pPr marL="10972800" indent="0">
              <a:buNone/>
              <a:defRPr sz="6400" b="1"/>
            </a:lvl7pPr>
            <a:lvl8pPr marL="12801600" indent="0">
              <a:buNone/>
              <a:defRPr sz="6400" b="1"/>
            </a:lvl8pPr>
            <a:lvl9pPr marL="14630400" indent="0">
              <a:buNone/>
              <a:defRPr sz="64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8516602" y="10020300"/>
            <a:ext cx="15549564" cy="1473835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CA32A-87CD-4E02-8694-4944287C6CD9}" type="datetimeFigureOut">
              <a:rPr lang="en-US" smtClean="0"/>
              <a:t>5/28/2017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AE6AD-9C54-4986-B515-290FD778A6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0243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CA32A-87CD-4E02-8694-4944287C6CD9}" type="datetimeFigureOut">
              <a:rPr lang="en-US" smtClean="0"/>
              <a:t>5/28/2017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AE6AD-9C54-4986-B515-290FD778A6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6992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CA32A-87CD-4E02-8694-4944287C6CD9}" type="datetimeFigureOut">
              <a:rPr lang="en-US" smtClean="0"/>
              <a:t>5/28/2017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AE6AD-9C54-4986-B515-290FD778A6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7785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9364" y="1828800"/>
            <a:ext cx="11796712" cy="6400800"/>
          </a:xfrm>
        </p:spPr>
        <p:txBody>
          <a:bodyPr anchor="b"/>
          <a:lstStyle>
            <a:lvl1pPr>
              <a:defRPr sz="1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549564" y="3949706"/>
            <a:ext cx="18516600" cy="19494500"/>
          </a:xfrm>
        </p:spPr>
        <p:txBody>
          <a:bodyPr/>
          <a:lstStyle>
            <a:lvl1pPr>
              <a:defRPr sz="12800"/>
            </a:lvl1pPr>
            <a:lvl2pPr>
              <a:defRPr sz="11200"/>
            </a:lvl2pPr>
            <a:lvl3pPr>
              <a:defRPr sz="9600"/>
            </a:lvl3pPr>
            <a:lvl4pPr>
              <a:defRPr sz="8000"/>
            </a:lvl4pPr>
            <a:lvl5pPr>
              <a:defRPr sz="8000"/>
            </a:lvl5pPr>
            <a:lvl6pPr>
              <a:defRPr sz="8000"/>
            </a:lvl6pPr>
            <a:lvl7pPr>
              <a:defRPr sz="8000"/>
            </a:lvl7pPr>
            <a:lvl8pPr>
              <a:defRPr sz="8000"/>
            </a:lvl8pPr>
            <a:lvl9pPr>
              <a:defRPr sz="8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19364" y="8229600"/>
            <a:ext cx="11796712" cy="15246352"/>
          </a:xfrm>
        </p:spPr>
        <p:txBody>
          <a:bodyPr/>
          <a:lstStyle>
            <a:lvl1pPr marL="0" indent="0">
              <a:buNone/>
              <a:defRPr sz="6400"/>
            </a:lvl1pPr>
            <a:lvl2pPr marL="1828800" indent="0">
              <a:buNone/>
              <a:defRPr sz="5600"/>
            </a:lvl2pPr>
            <a:lvl3pPr marL="3657600" indent="0">
              <a:buNone/>
              <a:defRPr sz="4800"/>
            </a:lvl3pPr>
            <a:lvl4pPr marL="5486400" indent="0">
              <a:buNone/>
              <a:defRPr sz="4000"/>
            </a:lvl4pPr>
            <a:lvl5pPr marL="7315200" indent="0">
              <a:buNone/>
              <a:defRPr sz="4000"/>
            </a:lvl5pPr>
            <a:lvl6pPr marL="9144000" indent="0">
              <a:buNone/>
              <a:defRPr sz="4000"/>
            </a:lvl6pPr>
            <a:lvl7pPr marL="10972800" indent="0">
              <a:buNone/>
              <a:defRPr sz="4000"/>
            </a:lvl7pPr>
            <a:lvl8pPr marL="12801600" indent="0">
              <a:buNone/>
              <a:defRPr sz="4000"/>
            </a:lvl8pPr>
            <a:lvl9pPr marL="14630400" indent="0">
              <a:buNone/>
              <a:defRPr sz="4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CA32A-87CD-4E02-8694-4944287C6CD9}" type="datetimeFigureOut">
              <a:rPr lang="en-US" smtClean="0"/>
              <a:t>5/28/2017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AE6AD-9C54-4986-B515-290FD778A6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5539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9364" y="1828800"/>
            <a:ext cx="11796712" cy="6400800"/>
          </a:xfrm>
        </p:spPr>
        <p:txBody>
          <a:bodyPr anchor="b"/>
          <a:lstStyle>
            <a:lvl1pPr>
              <a:defRPr sz="1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549564" y="3949706"/>
            <a:ext cx="18516600" cy="19494500"/>
          </a:xfrm>
        </p:spPr>
        <p:txBody>
          <a:bodyPr anchor="t"/>
          <a:lstStyle>
            <a:lvl1pPr marL="0" indent="0">
              <a:buNone/>
              <a:defRPr sz="12800"/>
            </a:lvl1pPr>
            <a:lvl2pPr marL="1828800" indent="0">
              <a:buNone/>
              <a:defRPr sz="11200"/>
            </a:lvl2pPr>
            <a:lvl3pPr marL="3657600" indent="0">
              <a:buNone/>
              <a:defRPr sz="9600"/>
            </a:lvl3pPr>
            <a:lvl4pPr marL="5486400" indent="0">
              <a:buNone/>
              <a:defRPr sz="8000"/>
            </a:lvl4pPr>
            <a:lvl5pPr marL="7315200" indent="0">
              <a:buNone/>
              <a:defRPr sz="8000"/>
            </a:lvl5pPr>
            <a:lvl6pPr marL="9144000" indent="0">
              <a:buNone/>
              <a:defRPr sz="8000"/>
            </a:lvl6pPr>
            <a:lvl7pPr marL="10972800" indent="0">
              <a:buNone/>
              <a:defRPr sz="8000"/>
            </a:lvl7pPr>
            <a:lvl8pPr marL="12801600" indent="0">
              <a:buNone/>
              <a:defRPr sz="8000"/>
            </a:lvl8pPr>
            <a:lvl9pPr marL="14630400" indent="0">
              <a:buNone/>
              <a:defRPr sz="8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19364" y="8229600"/>
            <a:ext cx="11796712" cy="15246352"/>
          </a:xfrm>
        </p:spPr>
        <p:txBody>
          <a:bodyPr/>
          <a:lstStyle>
            <a:lvl1pPr marL="0" indent="0">
              <a:buNone/>
              <a:defRPr sz="6400"/>
            </a:lvl1pPr>
            <a:lvl2pPr marL="1828800" indent="0">
              <a:buNone/>
              <a:defRPr sz="5600"/>
            </a:lvl2pPr>
            <a:lvl3pPr marL="3657600" indent="0">
              <a:buNone/>
              <a:defRPr sz="4800"/>
            </a:lvl3pPr>
            <a:lvl4pPr marL="5486400" indent="0">
              <a:buNone/>
              <a:defRPr sz="4000"/>
            </a:lvl4pPr>
            <a:lvl5pPr marL="7315200" indent="0">
              <a:buNone/>
              <a:defRPr sz="4000"/>
            </a:lvl5pPr>
            <a:lvl6pPr marL="9144000" indent="0">
              <a:buNone/>
              <a:defRPr sz="4000"/>
            </a:lvl6pPr>
            <a:lvl7pPr marL="10972800" indent="0">
              <a:buNone/>
              <a:defRPr sz="4000"/>
            </a:lvl7pPr>
            <a:lvl8pPr marL="12801600" indent="0">
              <a:buNone/>
              <a:defRPr sz="4000"/>
            </a:lvl8pPr>
            <a:lvl9pPr marL="14630400" indent="0">
              <a:buNone/>
              <a:defRPr sz="4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CA32A-87CD-4E02-8694-4944287C6CD9}" type="datetimeFigureOut">
              <a:rPr lang="en-US" smtClean="0"/>
              <a:t>5/28/2017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AE6AD-9C54-4986-B515-290FD778A6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4480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14600" y="1460506"/>
            <a:ext cx="31546800" cy="53022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14600" y="7302500"/>
            <a:ext cx="31546800" cy="174053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514600" y="25425406"/>
            <a:ext cx="8229600" cy="1460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4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9CA32A-87CD-4E02-8694-4944287C6CD9}" type="datetimeFigureOut">
              <a:rPr lang="en-US" smtClean="0"/>
              <a:t>5/28/2017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115800" y="25425406"/>
            <a:ext cx="12344400" cy="1460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4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5831800" y="25425406"/>
            <a:ext cx="8229600" cy="1460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4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3AE6AD-9C54-4986-B515-290FD778A6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0633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3657600" rtl="0" eaLnBrk="1" latinLnBrk="0" hangingPunct="1">
        <a:lnSpc>
          <a:spcPct val="90000"/>
        </a:lnSpc>
        <a:spcBef>
          <a:spcPct val="0"/>
        </a:spcBef>
        <a:buNone/>
        <a:defRPr sz="17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914400" indent="-914400" algn="l" defTabSz="3657600" rtl="0" eaLnBrk="1" latinLnBrk="0" hangingPunct="1">
        <a:lnSpc>
          <a:spcPct val="90000"/>
        </a:lnSpc>
        <a:spcBef>
          <a:spcPts val="4000"/>
        </a:spcBef>
        <a:buFont typeface="Arial" panose="020B0604020202020204" pitchFamily="34" charset="0"/>
        <a:buChar char="•"/>
        <a:defRPr sz="11200" kern="1200">
          <a:solidFill>
            <a:schemeClr val="tx1"/>
          </a:solidFill>
          <a:latin typeface="+mn-lt"/>
          <a:ea typeface="+mn-ea"/>
          <a:cs typeface="+mn-cs"/>
        </a:defRPr>
      </a:lvl1pPr>
      <a:lvl2pPr marL="2743200" indent="-914400" algn="l" defTabSz="36576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0" indent="-914400" algn="l" defTabSz="36576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8000" kern="1200">
          <a:solidFill>
            <a:schemeClr val="tx1"/>
          </a:solidFill>
          <a:latin typeface="+mn-lt"/>
          <a:ea typeface="+mn-ea"/>
          <a:cs typeface="+mn-cs"/>
        </a:defRPr>
      </a:lvl3pPr>
      <a:lvl4pPr marL="6400800" indent="-914400" algn="l" defTabSz="36576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7200" kern="1200">
          <a:solidFill>
            <a:schemeClr val="tx1"/>
          </a:solidFill>
          <a:latin typeface="+mn-lt"/>
          <a:ea typeface="+mn-ea"/>
          <a:cs typeface="+mn-cs"/>
        </a:defRPr>
      </a:lvl4pPr>
      <a:lvl5pPr marL="8229600" indent="-914400" algn="l" defTabSz="36576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7200" kern="1200">
          <a:solidFill>
            <a:schemeClr val="tx1"/>
          </a:solidFill>
          <a:latin typeface="+mn-lt"/>
          <a:ea typeface="+mn-ea"/>
          <a:cs typeface="+mn-cs"/>
        </a:defRPr>
      </a:lvl5pPr>
      <a:lvl6pPr marL="10058400" indent="-914400" algn="l" defTabSz="36576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7200" kern="1200">
          <a:solidFill>
            <a:schemeClr val="tx1"/>
          </a:solidFill>
          <a:latin typeface="+mn-lt"/>
          <a:ea typeface="+mn-ea"/>
          <a:cs typeface="+mn-cs"/>
        </a:defRPr>
      </a:lvl6pPr>
      <a:lvl7pPr marL="11887200" indent="-914400" algn="l" defTabSz="36576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7200" kern="1200">
          <a:solidFill>
            <a:schemeClr val="tx1"/>
          </a:solidFill>
          <a:latin typeface="+mn-lt"/>
          <a:ea typeface="+mn-ea"/>
          <a:cs typeface="+mn-cs"/>
        </a:defRPr>
      </a:lvl7pPr>
      <a:lvl8pPr marL="13716000" indent="-914400" algn="l" defTabSz="36576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7200" kern="1200">
          <a:solidFill>
            <a:schemeClr val="tx1"/>
          </a:solidFill>
          <a:latin typeface="+mn-lt"/>
          <a:ea typeface="+mn-ea"/>
          <a:cs typeface="+mn-cs"/>
        </a:defRPr>
      </a:lvl8pPr>
      <a:lvl9pPr marL="15544800" indent="-914400" algn="l" defTabSz="36576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7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6576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1pPr>
      <a:lvl2pPr marL="1828800" algn="l" defTabSz="36576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2pPr>
      <a:lvl3pPr marL="3657600" algn="l" defTabSz="36576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3pPr>
      <a:lvl4pPr marL="5486400" algn="l" defTabSz="36576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4pPr>
      <a:lvl5pPr marL="7315200" algn="l" defTabSz="36576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0" algn="l" defTabSz="36576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6pPr>
      <a:lvl7pPr marL="10972800" algn="l" defTabSz="36576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7pPr>
      <a:lvl8pPr marL="12801600" algn="l" defTabSz="36576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8pPr>
      <a:lvl9pPr marL="14630400" algn="l" defTabSz="36576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2.png"/><Relationship Id="rId7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17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.png"/><Relationship Id="rId7" Type="http://schemas.openxmlformats.org/officeDocument/2006/relationships/image" Target="../media/image3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openxmlformats.org/officeDocument/2006/relationships/image" Target="../media/image4.png"/><Relationship Id="rId5" Type="http://schemas.openxmlformats.org/officeDocument/2006/relationships/image" Target="../media/image32.png"/><Relationship Id="rId10" Type="http://schemas.openxmlformats.org/officeDocument/2006/relationships/image" Target="../media/image25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.png"/><Relationship Id="rId7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hyperlink" Target="mailto:TORRESFTW06@GMAIL.COM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/>
          <p:cNvGrpSpPr/>
          <p:nvPr/>
        </p:nvGrpSpPr>
        <p:grpSpPr>
          <a:xfrm>
            <a:off x="2092417" y="2080875"/>
            <a:ext cx="32522595" cy="24919329"/>
            <a:chOff x="793370" y="7513982"/>
            <a:chExt cx="17693414" cy="13556975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45311" y="8219158"/>
              <a:ext cx="15535355" cy="9961761"/>
            </a:xfrm>
            <a:prstGeom prst="rect">
              <a:avLst/>
            </a:prstGeom>
          </p:spPr>
        </p:pic>
        <p:sp>
          <p:nvSpPr>
            <p:cNvPr id="2" name="Rectangle 1"/>
            <p:cNvSpPr/>
            <p:nvPr/>
          </p:nvSpPr>
          <p:spPr>
            <a:xfrm>
              <a:off x="9312988" y="20197794"/>
              <a:ext cx="1677516" cy="31813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200" dirty="0"/>
                <a:t>state/school/club</a:t>
              </a:r>
            </a:p>
          </p:txBody>
        </p:sp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123454" y="19854411"/>
              <a:ext cx="5436887" cy="686765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793370" y="7513982"/>
              <a:ext cx="17693414" cy="13556975"/>
            </a:xfrm>
            <a:prstGeom prst="rect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-51448" y="120703"/>
            <a:ext cx="43219592" cy="3565465"/>
            <a:chOff x="-51448" y="120703"/>
            <a:chExt cx="43219592" cy="3565465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51448" y="138136"/>
              <a:ext cx="36627448" cy="1102194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5798765" y="1168935"/>
              <a:ext cx="24927021" cy="92333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5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University Connection Technology Web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7203514" y="120703"/>
              <a:ext cx="2575367" cy="1048229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solidFill>
                    <a:srgbClr val="FF0000"/>
                  </a:solidFill>
                </a:rPr>
                <a:t>BRANDON </a:t>
              </a:r>
            </a:p>
            <a:p>
              <a:r>
                <a:rPr lang="en-US" sz="800" dirty="0">
                  <a:solidFill>
                    <a:srgbClr val="FF0000"/>
                  </a:solidFill>
                </a:rPr>
                <a:t>TORRES ASME</a:t>
              </a: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21767638" y="120703"/>
              <a:ext cx="1974451" cy="1017091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solidFill>
                    <a:srgbClr val="FF0000"/>
                  </a:solidFill>
                </a:rPr>
                <a:t>BRANDON </a:t>
              </a:r>
            </a:p>
            <a:p>
              <a:r>
                <a:rPr lang="en-US" sz="800" dirty="0">
                  <a:solidFill>
                    <a:srgbClr val="FF0000"/>
                  </a:solidFill>
                </a:rPr>
                <a:t>TORRES</a:t>
              </a:r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764658" y="128568"/>
              <a:ext cx="1335685" cy="1083670"/>
            </a:xfrm>
            <a:prstGeom prst="rect">
              <a:avLst/>
            </a:prstGeom>
          </p:spPr>
        </p:pic>
        <p:sp>
          <p:nvSpPr>
            <p:cNvPr id="29" name="TextBox 28"/>
            <p:cNvSpPr txBox="1"/>
            <p:nvPr/>
          </p:nvSpPr>
          <p:spPr>
            <a:xfrm>
              <a:off x="35930486" y="2299225"/>
              <a:ext cx="7237658" cy="1386943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800" dirty="0">
                  <a:solidFill>
                    <a:schemeClr val="accent5"/>
                  </a:solidFill>
                </a:rPr>
                <a:t>American Society of Mechanical Engineering </a:t>
              </a:r>
            </a:p>
            <a:p>
              <a:r>
                <a:rPr lang="en-US" sz="800" dirty="0">
                  <a:solidFill>
                    <a:schemeClr val="accent5"/>
                  </a:solidFill>
                </a:rPr>
                <a:t>American Institute with aeronautics and Astronautics</a:t>
              </a:r>
            </a:p>
            <a:p>
              <a:r>
                <a:rPr lang="en-US" sz="800" dirty="0">
                  <a:solidFill>
                    <a:schemeClr val="accent5"/>
                  </a:solidFill>
                </a:rPr>
                <a:t>3D Printing Club</a:t>
              </a:r>
              <a:endParaRPr lang="en-US" dirty="0"/>
            </a:p>
          </p:txBody>
        </p:sp>
        <p:pic>
          <p:nvPicPr>
            <p:cNvPr id="52" name="Picture 5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1092034" y="1044897"/>
              <a:ext cx="418755" cy="563414"/>
            </a:xfrm>
            <a:prstGeom prst="rect">
              <a:avLst/>
            </a:prstGeom>
          </p:spPr>
        </p:pic>
        <p:cxnSp>
          <p:nvCxnSpPr>
            <p:cNvPr id="31" name="Straight Connector 30"/>
            <p:cNvCxnSpPr>
              <a:cxnSpLocks/>
              <a:endCxn id="52" idx="2"/>
            </p:cNvCxnSpPr>
            <p:nvPr/>
          </p:nvCxnSpPr>
          <p:spPr>
            <a:xfrm flipH="1" flipV="1">
              <a:off x="31301410" y="1608312"/>
              <a:ext cx="4629076" cy="69091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/>
          <p:cNvSpPr txBox="1"/>
          <p:nvPr/>
        </p:nvSpPr>
        <p:spPr>
          <a:xfrm>
            <a:off x="-86610" y="303695"/>
            <a:ext cx="161976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rgbClr val="FF0000"/>
                </a:solidFill>
                <a:highlight>
                  <a:srgbClr val="008080"/>
                </a:highlight>
              </a:rPr>
              <a:t>                    UC TECHWEB                                           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18596632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931438" y="11303705"/>
            <a:ext cx="110141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Clubs: (Pick by searching @(</a:t>
            </a:r>
            <a:r>
              <a:rPr lang="en-US" sz="3600" b="1" dirty="0" err="1"/>
              <a:t>club_school</a:t>
            </a:r>
            <a:r>
              <a:rPr lang="en-US" sz="3600" b="1" dirty="0"/>
              <a:t>)</a:t>
            </a:r>
            <a:endParaRPr lang="en-US" sz="3600" dirty="0"/>
          </a:p>
        </p:txBody>
      </p:sp>
      <p:sp>
        <p:nvSpPr>
          <p:cNvPr id="6" name="TextBox 5"/>
          <p:cNvSpPr txBox="1"/>
          <p:nvPr/>
        </p:nvSpPr>
        <p:spPr>
          <a:xfrm>
            <a:off x="5270661" y="12789167"/>
            <a:ext cx="1017708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 Club Name from above:_________________</a:t>
            </a:r>
            <a:endParaRPr lang="en-US" sz="3600" dirty="0"/>
          </a:p>
          <a:p>
            <a:endParaRPr lang="en-US" sz="3600" dirty="0"/>
          </a:p>
          <a:p>
            <a:r>
              <a:rPr lang="en-US" sz="3600" dirty="0"/>
              <a:t>Describe your involvement of the club. Talk about your best moment or something interesting to catch attention to the readers. This will only display the first 5 sentences until the reader clicks expand. Add photos/videos to the right showing this moment. The first picture/video will be on display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291066" y="1211110"/>
            <a:ext cx="352849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Expected graduation date:                                                                                               Name:                                                                                                                                                                     Major: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3118010" y="9939408"/>
            <a:ext cx="2752955" cy="6463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600" dirty="0"/>
              <a:t>Add Photos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348732" y="9939409"/>
            <a:ext cx="2574788" cy="6463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600" dirty="0"/>
              <a:t>Add Videos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4345887" y="7877305"/>
            <a:ext cx="515875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Contact Info</a:t>
            </a:r>
          </a:p>
          <a:p>
            <a:r>
              <a:rPr lang="en-US" sz="3200" dirty="0"/>
              <a:t>Message:</a:t>
            </a:r>
          </a:p>
          <a:p>
            <a:r>
              <a:rPr lang="en-US" sz="3200" dirty="0"/>
              <a:t>Email:</a:t>
            </a:r>
          </a:p>
          <a:p>
            <a:r>
              <a:rPr lang="en-US" sz="3200" dirty="0"/>
              <a:t>Phone Number: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371636" y="20646905"/>
            <a:ext cx="10122851" cy="82176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About me:  (10 sentences)</a:t>
            </a:r>
          </a:p>
          <a:p>
            <a:endParaRPr lang="en-US" sz="4800" dirty="0"/>
          </a:p>
          <a:p>
            <a:r>
              <a:rPr lang="en-US" sz="4800" dirty="0"/>
              <a:t>Write a short summary about yourself. Anything you want someone to read that would increase your opportunity for jobs and other opportunities. </a:t>
            </a:r>
          </a:p>
          <a:p>
            <a:endParaRPr lang="en-US" sz="4800" dirty="0"/>
          </a:p>
          <a:p>
            <a:r>
              <a:rPr lang="en-US" sz="4800" dirty="0"/>
              <a:t>Resume’: (Add File)</a:t>
            </a:r>
          </a:p>
          <a:p>
            <a:r>
              <a:rPr lang="en-US" sz="4800" dirty="0"/>
              <a:t>You can restrict this resume to companies, </a:t>
            </a:r>
            <a:r>
              <a:rPr lang="en-US" sz="4800" dirty="0" err="1"/>
              <a:t>competitition</a:t>
            </a:r>
            <a:r>
              <a:rPr lang="en-US" sz="4800" dirty="0"/>
              <a:t> hosts, and/or students.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359202" y="2257554"/>
            <a:ext cx="13436952" cy="759588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0032140" y="9200745"/>
            <a:ext cx="39381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Add Profile photo</a:t>
            </a:r>
          </a:p>
        </p:txBody>
      </p:sp>
      <p:sp>
        <p:nvSpPr>
          <p:cNvPr id="18" name="Rectangle 17"/>
          <p:cNvSpPr/>
          <p:nvPr/>
        </p:nvSpPr>
        <p:spPr>
          <a:xfrm>
            <a:off x="4762758" y="12036009"/>
            <a:ext cx="27009148" cy="716062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21054043" y="12667999"/>
            <a:ext cx="9731580" cy="554658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21054043" y="17251935"/>
            <a:ext cx="230728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ADD PHOTOS AND VIDEOS</a:t>
            </a:r>
          </a:p>
        </p:txBody>
      </p:sp>
      <p:pic>
        <p:nvPicPr>
          <p:cNvPr id="21" name="Graphic 20" descr="Ad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656811" y="19282609"/>
            <a:ext cx="1503237" cy="1503237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28223226" y="19828626"/>
            <a:ext cx="18910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Add Club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3118010" y="-10321"/>
            <a:ext cx="6248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 USER PROFLE EDIT PAGE</a:t>
            </a:r>
          </a:p>
        </p:txBody>
      </p:sp>
    </p:spTree>
    <p:extLst>
      <p:ext uri="{BB962C8B-B14F-4D97-AF65-F5344CB8AC3E}">
        <p14:creationId xmlns:p14="http://schemas.microsoft.com/office/powerpoint/2010/main" val="42479362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0" y="0"/>
            <a:ext cx="12192000" cy="38477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75740" y="1893631"/>
            <a:ext cx="4381860" cy="423801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2829418" y="3216677"/>
            <a:ext cx="3146323" cy="15055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Members</a:t>
            </a:r>
            <a:r>
              <a:rPr lang="en-US" dirty="0"/>
              <a:t>:</a:t>
            </a:r>
          </a:p>
          <a:p>
            <a:r>
              <a:rPr lang="en-US" dirty="0"/>
              <a:t>President: Bob Johnson</a:t>
            </a:r>
          </a:p>
          <a:p>
            <a:r>
              <a:rPr lang="en-US" dirty="0"/>
              <a:t>Vice President- Sarah Sue</a:t>
            </a:r>
          </a:p>
          <a:p>
            <a:r>
              <a:rPr lang="en-US" dirty="0"/>
              <a:t>CSC Involved: Joe </a:t>
            </a:r>
            <a:r>
              <a:rPr lang="en-US" dirty="0" err="1"/>
              <a:t>Muenk</a:t>
            </a:r>
            <a:endParaRPr lang="en-US" dirty="0"/>
          </a:p>
          <a:p>
            <a:r>
              <a:rPr lang="en-US" dirty="0"/>
              <a:t>more...</a:t>
            </a:r>
          </a:p>
        </p:txBody>
      </p:sp>
      <p:sp>
        <p:nvSpPr>
          <p:cNvPr id="7" name="Rectangle 6"/>
          <p:cNvSpPr/>
          <p:nvPr/>
        </p:nvSpPr>
        <p:spPr>
          <a:xfrm>
            <a:off x="12586760" y="659810"/>
            <a:ext cx="1101619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dirty="0"/>
              <a:t>ASME: American Society of Mechanical Engineers</a:t>
            </a:r>
          </a:p>
        </p:txBody>
      </p:sp>
      <p:sp>
        <p:nvSpPr>
          <p:cNvPr id="8" name="Rectangle 7"/>
          <p:cNvSpPr/>
          <p:nvPr/>
        </p:nvSpPr>
        <p:spPr>
          <a:xfrm>
            <a:off x="12829417" y="2119987"/>
            <a:ext cx="220641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UNIVERSITY OF MISSOURI COLUMBIA</a:t>
            </a:r>
          </a:p>
        </p:txBody>
      </p:sp>
      <p:sp>
        <p:nvSpPr>
          <p:cNvPr id="9" name="Rectangle 8"/>
          <p:cNvSpPr/>
          <p:nvPr/>
        </p:nvSpPr>
        <p:spPr>
          <a:xfrm>
            <a:off x="20600261" y="1981312"/>
            <a:ext cx="3321269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MEETINGS:</a:t>
            </a:r>
          </a:p>
          <a:p>
            <a:endParaRPr lang="en-US" dirty="0"/>
          </a:p>
          <a:p>
            <a:r>
              <a:rPr lang="en-US" dirty="0"/>
              <a:t>BUILD TEAM MEETINGS: MWF 6:00pm</a:t>
            </a:r>
          </a:p>
          <a:p>
            <a:endParaRPr lang="en-US" dirty="0"/>
          </a:p>
          <a:p>
            <a:r>
              <a:rPr lang="en-US" dirty="0"/>
              <a:t>NEXT MONTHLY </a:t>
            </a:r>
            <a:r>
              <a:rPr lang="en-US" dirty="0" err="1"/>
              <a:t>MEETING:June</a:t>
            </a:r>
            <a:r>
              <a:rPr lang="en-US" dirty="0"/>
              <a:t> 2 2017 time = 6:00pm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34761" y="7689683"/>
            <a:ext cx="6758458" cy="277699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14907121" y="10512897"/>
            <a:ext cx="456547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COMPETITIONS:</a:t>
            </a:r>
          </a:p>
          <a:p>
            <a:r>
              <a:rPr lang="en-US" dirty="0"/>
              <a:t>ASME ROBOTICS 2017</a:t>
            </a:r>
          </a:p>
          <a:p>
            <a:r>
              <a:rPr lang="en-US" dirty="0"/>
              <a:t>ASME ROBOTICS 2016</a:t>
            </a:r>
          </a:p>
          <a:p>
            <a:r>
              <a:rPr lang="en-US" dirty="0"/>
              <a:t>ESRA 3D MECHANICS 2015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4889337" y="11985204"/>
            <a:ext cx="456547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MAJOR: </a:t>
            </a:r>
          </a:p>
          <a:p>
            <a:r>
              <a:rPr lang="en-US" dirty="0"/>
              <a:t>90% MECHANICAL</a:t>
            </a:r>
          </a:p>
          <a:p>
            <a:r>
              <a:rPr lang="en-US" dirty="0"/>
              <a:t>5% ELECTRICAL</a:t>
            </a:r>
          </a:p>
          <a:p>
            <a:r>
              <a:rPr lang="en-US" dirty="0"/>
              <a:t>3% COMPUTER SCIENCE</a:t>
            </a:r>
          </a:p>
          <a:p>
            <a:r>
              <a:rPr lang="en-US" dirty="0"/>
              <a:t>2% BUSINESS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1831368" y="14726769"/>
            <a:ext cx="5559179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       [ASME] American Society of Mechanical Engineers </a:t>
            </a:r>
            <a:r>
              <a:rPr lang="en-US" dirty="0"/>
              <a:t>–</a:t>
            </a:r>
          </a:p>
          <a:p>
            <a:r>
              <a:rPr lang="en-US" dirty="0"/>
              <a:t>DATE: 01-25-2017 </a:t>
            </a:r>
          </a:p>
          <a:p>
            <a:endParaRPr lang="en-US" dirty="0"/>
          </a:p>
          <a:p>
            <a:r>
              <a:rPr lang="en-US" dirty="0"/>
              <a:t>We have a robotics team that travels around the world and competes against all different universities. The team is lead by Brandon Torres, a senior mechanical Engineer as well as advisor Dr. </a:t>
            </a:r>
            <a:r>
              <a:rPr lang="en-US" dirty="0" err="1"/>
              <a:t>Solbreken</a:t>
            </a:r>
            <a:r>
              <a:rPr lang="en-US" dirty="0"/>
              <a:t>. Together we learn to overcome real world challenges in a smaller scale through competition. If you are into robotics, challenges, and competition please follow us on CSC and come to our meetings!!!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677690" y="14659928"/>
            <a:ext cx="5460578" cy="306024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8302177" y="17438946"/>
            <a:ext cx="4110845" cy="5505244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975741" y="6248839"/>
            <a:ext cx="3248025" cy="23812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0" y="0"/>
            <a:ext cx="12192000" cy="366882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7935575" y="-5803"/>
            <a:ext cx="857250" cy="34891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FF0000"/>
                </a:solidFill>
              </a:rPr>
              <a:t>BRANDON </a:t>
            </a:r>
          </a:p>
          <a:p>
            <a:r>
              <a:rPr lang="en-US" sz="800" dirty="0">
                <a:solidFill>
                  <a:srgbClr val="FF0000"/>
                </a:solidFill>
              </a:rPr>
              <a:t>TORRES ASME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9454813" y="-5803"/>
            <a:ext cx="657226" cy="338554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FF0000"/>
                </a:solidFill>
              </a:rPr>
              <a:t>BRANDON </a:t>
            </a:r>
          </a:p>
          <a:p>
            <a:r>
              <a:rPr lang="en-US" sz="800" dirty="0">
                <a:solidFill>
                  <a:srgbClr val="FF0000"/>
                </a:solidFill>
              </a:rPr>
              <a:t>TORRES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456630" y="-3185"/>
            <a:ext cx="444603" cy="360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0116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2494174" y="20646905"/>
            <a:ext cx="110141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Clubs: (Pick by searching @(</a:t>
            </a:r>
            <a:r>
              <a:rPr lang="en-US" sz="3600" b="1" dirty="0" err="1"/>
              <a:t>club_school</a:t>
            </a:r>
            <a:r>
              <a:rPr lang="en-US" sz="3600" b="1" dirty="0"/>
              <a:t>)</a:t>
            </a:r>
            <a:endParaRPr lang="en-US" sz="3600" dirty="0"/>
          </a:p>
        </p:txBody>
      </p:sp>
      <p:sp>
        <p:nvSpPr>
          <p:cNvPr id="6" name="TextBox 5"/>
          <p:cNvSpPr txBox="1"/>
          <p:nvPr/>
        </p:nvSpPr>
        <p:spPr>
          <a:xfrm>
            <a:off x="16833397" y="22132367"/>
            <a:ext cx="1017708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 Club Name from above:_________________</a:t>
            </a:r>
            <a:endParaRPr lang="en-US" sz="3600" dirty="0"/>
          </a:p>
          <a:p>
            <a:endParaRPr lang="en-US" sz="3600" dirty="0"/>
          </a:p>
          <a:p>
            <a:r>
              <a:rPr lang="en-US" sz="3600" dirty="0"/>
              <a:t>Describe your involvement of the club. Talk about your best moment or something interesting to catch attention to the readers. This will only display the first 5 sentences until the reader clicks expand. Add photos/videos to the right showing this moment. The first picture/video will be on display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3118010" y="9939408"/>
            <a:ext cx="2752955" cy="6463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600" dirty="0"/>
              <a:t>Add Photos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348732" y="9939409"/>
            <a:ext cx="2574788" cy="6463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600" dirty="0"/>
              <a:t>Add Videos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4345887" y="7877305"/>
            <a:ext cx="515875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Contact Info</a:t>
            </a:r>
          </a:p>
          <a:p>
            <a:r>
              <a:rPr lang="en-US" sz="3200" dirty="0"/>
              <a:t>Message:</a:t>
            </a:r>
          </a:p>
          <a:p>
            <a:r>
              <a:rPr lang="en-US" sz="3200" dirty="0"/>
              <a:t>Email:</a:t>
            </a:r>
          </a:p>
          <a:p>
            <a:r>
              <a:rPr lang="en-US" sz="3200" dirty="0"/>
              <a:t>Phone Number: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371636" y="20646905"/>
            <a:ext cx="10122851" cy="82176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About me:  (10 sentences)</a:t>
            </a:r>
          </a:p>
          <a:p>
            <a:endParaRPr lang="en-US" sz="4800" dirty="0"/>
          </a:p>
          <a:p>
            <a:r>
              <a:rPr lang="en-US" sz="4800" dirty="0"/>
              <a:t>Write a short summary about yourself. Anything you want someone to read that would increase your opportunity for jobs and other opportunities. </a:t>
            </a:r>
          </a:p>
          <a:p>
            <a:endParaRPr lang="en-US" sz="4800" dirty="0"/>
          </a:p>
          <a:p>
            <a:r>
              <a:rPr lang="en-US" sz="4800" dirty="0"/>
              <a:t>Resume’: (Add File)</a:t>
            </a:r>
          </a:p>
          <a:p>
            <a:r>
              <a:rPr lang="en-US" sz="4800" dirty="0"/>
              <a:t>You can restrict this resume to companies, </a:t>
            </a:r>
            <a:r>
              <a:rPr lang="en-US" sz="4800" dirty="0" err="1"/>
              <a:t>competitition</a:t>
            </a:r>
            <a:r>
              <a:rPr lang="en-US" sz="4800" dirty="0"/>
              <a:t> hosts, and/or students.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359202" y="2257554"/>
            <a:ext cx="13436952" cy="759588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0032140" y="9200745"/>
            <a:ext cx="39381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Add Profile photo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6325494" y="21379209"/>
            <a:ext cx="27009148" cy="716062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32616779" y="22011199"/>
            <a:ext cx="9731580" cy="554658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32616779" y="26595135"/>
            <a:ext cx="230728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ADD PHOTOS AND VIDEOS</a:t>
            </a:r>
          </a:p>
        </p:txBody>
      </p:sp>
      <p:pic>
        <p:nvPicPr>
          <p:cNvPr id="21" name="Graphic 20" descr="Ad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219547" y="28625809"/>
            <a:ext cx="1503237" cy="1503237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39785962" y="29171826"/>
            <a:ext cx="18910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Add Club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6007697" y="64298"/>
            <a:ext cx="2139962" cy="793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CLUB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762758" y="2566534"/>
            <a:ext cx="50193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University 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444240" y="5432576"/>
            <a:ext cx="6365229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Member names:</a:t>
            </a:r>
          </a:p>
          <a:p>
            <a:r>
              <a:rPr lang="en-US" sz="4400" dirty="0"/>
              <a:t>Pres:</a:t>
            </a:r>
          </a:p>
          <a:p>
            <a:r>
              <a:rPr lang="en-US" sz="4400" dirty="0" err="1"/>
              <a:t>Vp</a:t>
            </a:r>
            <a:r>
              <a:rPr lang="en-US" sz="4400" dirty="0"/>
              <a:t>:</a:t>
            </a:r>
          </a:p>
          <a:p>
            <a:r>
              <a:rPr lang="en-US" sz="4400" dirty="0"/>
              <a:t>Sec:</a:t>
            </a:r>
          </a:p>
          <a:p>
            <a:r>
              <a:rPr lang="en-US" sz="4400" dirty="0" err="1"/>
              <a:t>Trea</a:t>
            </a:r>
            <a:r>
              <a:rPr lang="en-US" sz="4400" dirty="0"/>
              <a:t>:</a:t>
            </a:r>
          </a:p>
          <a:p>
            <a:r>
              <a:rPr lang="en-US" sz="4400" dirty="0" err="1"/>
              <a:t>TechWeb</a:t>
            </a:r>
            <a:r>
              <a:rPr lang="en-US" sz="4400" dirty="0"/>
              <a:t> Most Points: </a:t>
            </a:r>
          </a:p>
        </p:txBody>
      </p:sp>
    </p:spTree>
    <p:extLst>
      <p:ext uri="{BB962C8B-B14F-4D97-AF65-F5344CB8AC3E}">
        <p14:creationId xmlns:p14="http://schemas.microsoft.com/office/powerpoint/2010/main" val="42896508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0" y="0"/>
            <a:ext cx="12192000" cy="38477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4607154" y="674470"/>
            <a:ext cx="736169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dirty="0"/>
              <a:t>BOEING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3273655" y="6432031"/>
            <a:ext cx="44504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ABOUT</a:t>
            </a:r>
            <a:r>
              <a:rPr lang="en-US" dirty="0"/>
              <a:t>: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3288052" y="10060231"/>
            <a:ext cx="44504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What we look for:</a:t>
            </a:r>
            <a:endParaRPr lang="en-US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64148" y="5579372"/>
            <a:ext cx="3248025" cy="238125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29654" y="2185411"/>
            <a:ext cx="6259576" cy="3217499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16110" y="3017252"/>
            <a:ext cx="3582086" cy="153731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054704" y="7390237"/>
            <a:ext cx="8805296" cy="148461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316076" y="10721844"/>
            <a:ext cx="7800975" cy="455901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0" y="0"/>
            <a:ext cx="12192000" cy="36688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7935575" y="-5803"/>
            <a:ext cx="857250" cy="34891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FF0000"/>
                </a:solidFill>
              </a:rPr>
              <a:t>BRANDON </a:t>
            </a:r>
          </a:p>
          <a:p>
            <a:r>
              <a:rPr lang="en-US" sz="800" dirty="0">
                <a:solidFill>
                  <a:srgbClr val="FF0000"/>
                </a:solidFill>
              </a:rPr>
              <a:t>TORRES ASME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9454813" y="-5803"/>
            <a:ext cx="657226" cy="338554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FF0000"/>
                </a:solidFill>
              </a:rPr>
              <a:t>BRANDON </a:t>
            </a:r>
          </a:p>
          <a:p>
            <a:r>
              <a:rPr lang="en-US" sz="800" dirty="0">
                <a:solidFill>
                  <a:srgbClr val="FF0000"/>
                </a:solidFill>
              </a:rPr>
              <a:t>TORRES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456630" y="-3185"/>
            <a:ext cx="444603" cy="360716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24536400" y="77178"/>
            <a:ext cx="1161143" cy="65377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24536400" y="200106"/>
            <a:ext cx="1161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Validated</a:t>
            </a:r>
          </a:p>
        </p:txBody>
      </p:sp>
    </p:spTree>
    <p:extLst>
      <p:ext uri="{BB962C8B-B14F-4D97-AF65-F5344CB8AC3E}">
        <p14:creationId xmlns:p14="http://schemas.microsoft.com/office/powerpoint/2010/main" val="23760002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85947" y="3010883"/>
            <a:ext cx="3642414" cy="24003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0" y="0"/>
            <a:ext cx="12192000" cy="38477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59585" y="13631921"/>
            <a:ext cx="3833246" cy="339730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4607154" y="674471"/>
            <a:ext cx="736169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dirty="0"/>
              <a:t>ASME: American Society of Mechanical Engineers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33138" y="5583704"/>
            <a:ext cx="3948032" cy="179456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171311" y="3029933"/>
            <a:ext cx="6809794" cy="238125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3197455" y="7806462"/>
            <a:ext cx="44504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ABOUT</a:t>
            </a:r>
            <a:r>
              <a:rPr lang="en-US" dirty="0"/>
              <a:t>: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607154" y="8305601"/>
            <a:ext cx="7437893" cy="433184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3055035" y="13305002"/>
            <a:ext cx="44504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COMPETITIONS</a:t>
            </a:r>
            <a:r>
              <a:rPr lang="en-US" dirty="0"/>
              <a:t>: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3730854" y="13766667"/>
            <a:ext cx="30988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IDSC THE CHALLENGE: </a:t>
            </a:r>
          </a:p>
          <a:p>
            <a:endParaRPr lang="en-US" dirty="0"/>
          </a:p>
          <a:p>
            <a:r>
              <a:rPr lang="en-US" dirty="0"/>
              <a:t>DATE: MAY 1 2018</a:t>
            </a:r>
          </a:p>
          <a:p>
            <a:r>
              <a:rPr lang="en-US" dirty="0"/>
              <a:t>WHO: ASME MEMBERS</a:t>
            </a:r>
          </a:p>
          <a:p>
            <a:r>
              <a:rPr lang="en-US" dirty="0"/>
              <a:t>WHERE: TBD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659586" y="17791134"/>
            <a:ext cx="3305175" cy="61341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3730854" y="17662079"/>
            <a:ext cx="30988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ROBOT PENTATHLON</a:t>
            </a:r>
          </a:p>
          <a:p>
            <a:endParaRPr lang="en-US" dirty="0"/>
          </a:p>
          <a:p>
            <a:r>
              <a:rPr lang="en-US" dirty="0"/>
              <a:t>DATE: JUNE 11 2018</a:t>
            </a:r>
          </a:p>
          <a:p>
            <a:r>
              <a:rPr lang="en-US" dirty="0"/>
              <a:t>WHO: ASME MEMBERS</a:t>
            </a:r>
          </a:p>
          <a:p>
            <a:r>
              <a:rPr lang="en-US" dirty="0"/>
              <a:t>WHERE: TBD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744207" y="5985684"/>
            <a:ext cx="2457450" cy="4953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21964761" y="5421648"/>
            <a:ext cx="20163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Wanna</a:t>
            </a:r>
            <a:r>
              <a:rPr lang="en-US" dirty="0"/>
              <a:t> be a ASME National member? 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064148" y="5579372"/>
            <a:ext cx="3248025" cy="2381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0" y="0"/>
            <a:ext cx="12192000" cy="366882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7935575" y="-5803"/>
            <a:ext cx="857250" cy="34891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FF0000"/>
                </a:solidFill>
              </a:rPr>
              <a:t>BRANDON </a:t>
            </a:r>
          </a:p>
          <a:p>
            <a:r>
              <a:rPr lang="en-US" sz="800" dirty="0">
                <a:solidFill>
                  <a:srgbClr val="FF0000"/>
                </a:solidFill>
              </a:rPr>
              <a:t>TORRES ASME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9454813" y="-5803"/>
            <a:ext cx="657226" cy="338554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FF0000"/>
                </a:solidFill>
              </a:rPr>
              <a:t>BRANDON </a:t>
            </a:r>
          </a:p>
          <a:p>
            <a:r>
              <a:rPr lang="en-US" sz="800" dirty="0">
                <a:solidFill>
                  <a:srgbClr val="FF0000"/>
                </a:solidFill>
              </a:rPr>
              <a:t>TORRES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456630" y="-3185"/>
            <a:ext cx="444603" cy="360716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4536400" y="77178"/>
            <a:ext cx="1161143" cy="65377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24536400" y="200106"/>
            <a:ext cx="1161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Validated</a:t>
            </a:r>
          </a:p>
        </p:txBody>
      </p:sp>
    </p:spTree>
    <p:extLst>
      <p:ext uri="{BB962C8B-B14F-4D97-AF65-F5344CB8AC3E}">
        <p14:creationId xmlns:p14="http://schemas.microsoft.com/office/powerpoint/2010/main" val="9134045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659618"/>
            <a:ext cx="11003280" cy="72943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First Name:</a:t>
            </a:r>
          </a:p>
          <a:p>
            <a:r>
              <a:rPr lang="en-US" dirty="0"/>
              <a:t>Last Name:</a:t>
            </a:r>
          </a:p>
          <a:p>
            <a:r>
              <a:rPr lang="en-US" dirty="0"/>
              <a:t>Password:</a:t>
            </a:r>
          </a:p>
          <a:p>
            <a:r>
              <a:rPr lang="en-US" dirty="0"/>
              <a:t>School Email:</a:t>
            </a:r>
          </a:p>
          <a:p>
            <a:r>
              <a:rPr lang="en-US" dirty="0"/>
              <a:t>Student/Company/Competition Host</a:t>
            </a:r>
          </a:p>
          <a:p>
            <a:r>
              <a:rPr lang="en-US" dirty="0">
                <a:highlight>
                  <a:srgbClr val="FFFF00"/>
                </a:highlight>
              </a:rPr>
              <a:t>Join Now</a:t>
            </a:r>
          </a:p>
          <a:p>
            <a:r>
              <a:rPr lang="en-US" dirty="0"/>
              <a:t>------------------------------------------------------</a:t>
            </a:r>
          </a:p>
          <a:p>
            <a:r>
              <a:rPr lang="en-US" b="1" dirty="0"/>
              <a:t>If Student is selected. These are added</a:t>
            </a:r>
          </a:p>
          <a:p>
            <a:r>
              <a:rPr lang="en-US" dirty="0"/>
              <a:t>College:</a:t>
            </a:r>
          </a:p>
          <a:p>
            <a:r>
              <a:rPr lang="en-US" dirty="0"/>
              <a:t>Major:</a:t>
            </a:r>
          </a:p>
          <a:p>
            <a:r>
              <a:rPr lang="en-US" dirty="0"/>
              <a:t>College:___________ (IF NOT EXIST) Ask Name, address</a:t>
            </a:r>
          </a:p>
          <a:p>
            <a:r>
              <a:rPr lang="en-US" dirty="0"/>
              <a:t>Clubs:</a:t>
            </a:r>
          </a:p>
          <a:p>
            <a:r>
              <a:rPr lang="en-US" dirty="0"/>
              <a:t>Anticipated Graduation Date: Month/Year</a:t>
            </a:r>
          </a:p>
          <a:p>
            <a:r>
              <a:rPr lang="en-US" dirty="0"/>
              <a:t>-------------------------------------------------------</a:t>
            </a:r>
          </a:p>
          <a:p>
            <a:r>
              <a:rPr lang="en-US" b="1" dirty="0"/>
              <a:t>If Company is selected. These are added</a:t>
            </a:r>
          </a:p>
          <a:p>
            <a:r>
              <a:rPr lang="en-US" dirty="0"/>
              <a:t>Company Name:</a:t>
            </a:r>
          </a:p>
          <a:p>
            <a:r>
              <a:rPr lang="en-US" dirty="0"/>
              <a:t>Company Address:</a:t>
            </a:r>
          </a:p>
          <a:p>
            <a:r>
              <a:rPr lang="en-US" dirty="0"/>
              <a:t>---------------------------------------------------------</a:t>
            </a:r>
          </a:p>
          <a:p>
            <a:r>
              <a:rPr lang="en-US" b="1" dirty="0"/>
              <a:t>If Competition host is selected, these are added</a:t>
            </a:r>
          </a:p>
          <a:p>
            <a:r>
              <a:rPr lang="en-US" dirty="0"/>
              <a:t>Majors that compete: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74320" y="290286"/>
            <a:ext cx="6107430" cy="641531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009900" y="270748"/>
            <a:ext cx="3600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First Page</a:t>
            </a:r>
          </a:p>
        </p:txBody>
      </p:sp>
    </p:spTree>
    <p:extLst>
      <p:ext uri="{BB962C8B-B14F-4D97-AF65-F5344CB8AC3E}">
        <p14:creationId xmlns:p14="http://schemas.microsoft.com/office/powerpoint/2010/main" val="224470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4443212"/>
              </p:ext>
            </p:extLst>
          </p:nvPr>
        </p:nvGraphicFramePr>
        <p:xfrm>
          <a:off x="2346960" y="2600960"/>
          <a:ext cx="29992320" cy="108795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98464">
                  <a:extLst>
                    <a:ext uri="{9D8B030D-6E8A-4147-A177-3AD203B41FA5}">
                      <a16:colId xmlns:a16="http://schemas.microsoft.com/office/drawing/2014/main" val="3496463058"/>
                    </a:ext>
                  </a:extLst>
                </a:gridCol>
                <a:gridCol w="5998464">
                  <a:extLst>
                    <a:ext uri="{9D8B030D-6E8A-4147-A177-3AD203B41FA5}">
                      <a16:colId xmlns:a16="http://schemas.microsoft.com/office/drawing/2014/main" val="298566677"/>
                    </a:ext>
                  </a:extLst>
                </a:gridCol>
                <a:gridCol w="5998464">
                  <a:extLst>
                    <a:ext uri="{9D8B030D-6E8A-4147-A177-3AD203B41FA5}">
                      <a16:colId xmlns:a16="http://schemas.microsoft.com/office/drawing/2014/main" val="3607834669"/>
                    </a:ext>
                  </a:extLst>
                </a:gridCol>
                <a:gridCol w="5998464">
                  <a:extLst>
                    <a:ext uri="{9D8B030D-6E8A-4147-A177-3AD203B41FA5}">
                      <a16:colId xmlns:a16="http://schemas.microsoft.com/office/drawing/2014/main" val="426774880"/>
                    </a:ext>
                  </a:extLst>
                </a:gridCol>
                <a:gridCol w="5998464">
                  <a:extLst>
                    <a:ext uri="{9D8B030D-6E8A-4147-A177-3AD203B41FA5}">
                      <a16:colId xmlns:a16="http://schemas.microsoft.com/office/drawing/2014/main" val="1983429888"/>
                    </a:ext>
                  </a:extLst>
                </a:gridCol>
              </a:tblGrid>
              <a:tr h="698593">
                <a:tc>
                  <a:txBody>
                    <a:bodyPr/>
                    <a:lstStyle/>
                    <a:p>
                      <a:r>
                        <a:rPr lang="en-US" sz="3200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School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Questions Answered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Questions Asked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Points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0455634"/>
                  </a:ext>
                </a:extLst>
              </a:tr>
              <a:tr h="1577247">
                <a:tc>
                  <a:txBody>
                    <a:bodyPr/>
                    <a:lstStyle/>
                    <a:p>
                      <a:r>
                        <a:rPr lang="en-US" sz="4000" dirty="0"/>
                        <a:t>Brandon Torres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000" dirty="0"/>
                        <a:t>University of Missouri Columbia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0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0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000" dirty="0"/>
                        <a:t>2500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1878829"/>
                  </a:ext>
                </a:extLst>
              </a:tr>
              <a:tr h="1433954">
                <a:tc>
                  <a:txBody>
                    <a:bodyPr/>
                    <a:lstStyle/>
                    <a:p>
                      <a:r>
                        <a:rPr lang="en-US" sz="4000" dirty="0"/>
                        <a:t>Stefano </a:t>
                      </a:r>
                      <a:r>
                        <a:rPr lang="en-US" sz="4000" dirty="0" err="1"/>
                        <a:t>Menci</a:t>
                      </a:r>
                      <a:endParaRPr lang="en-US" sz="4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000" dirty="0"/>
                        <a:t>Harvard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0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0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000" dirty="0"/>
                        <a:t>2350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2386377"/>
                  </a:ext>
                </a:extLst>
              </a:tr>
              <a:tr h="1433954">
                <a:tc>
                  <a:txBody>
                    <a:bodyPr/>
                    <a:lstStyle/>
                    <a:p>
                      <a:r>
                        <a:rPr lang="en-US" sz="4000" dirty="0"/>
                        <a:t>Monica Vollmer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000" dirty="0"/>
                        <a:t>University of Mississippi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0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0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000" dirty="0"/>
                        <a:t>1800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3815762"/>
                  </a:ext>
                </a:extLst>
              </a:tr>
              <a:tr h="1433954">
                <a:tc>
                  <a:txBody>
                    <a:bodyPr/>
                    <a:lstStyle/>
                    <a:p>
                      <a:r>
                        <a:rPr lang="en-US" sz="4000" dirty="0"/>
                        <a:t>Bob Dylan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000" dirty="0"/>
                        <a:t>University of New York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0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000" dirty="0"/>
                        <a:t>1100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4394902"/>
                  </a:ext>
                </a:extLst>
              </a:tr>
              <a:tr h="143395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4821818"/>
                  </a:ext>
                </a:extLst>
              </a:tr>
              <a:tr h="143395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0019759"/>
                  </a:ext>
                </a:extLst>
              </a:tr>
              <a:tr h="143395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1911764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5453360" y="1097280"/>
            <a:ext cx="3017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TECH WEB SCORE BOARD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156960" y="15240000"/>
            <a:ext cx="1755648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/>
              <a:t>BECAUSE WE ARE NOT SURE IF WE ARE USING STACK OVERFLOW OR A MADE FORUM . DO YOU THINK IT WOULD BE WISE TO WAIT ON THIS SCOREBOARD/FORUM THING UNTIL WE HAVE A LOT OF USERS. AND THEN WE CAN BRING IT OUT? </a:t>
            </a:r>
          </a:p>
        </p:txBody>
      </p:sp>
    </p:spTree>
    <p:extLst>
      <p:ext uri="{BB962C8B-B14F-4D97-AF65-F5344CB8AC3E}">
        <p14:creationId xmlns:p14="http://schemas.microsoft.com/office/powerpoint/2010/main" val="21086058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/>
          <p:cNvGrpSpPr/>
          <p:nvPr/>
        </p:nvGrpSpPr>
        <p:grpSpPr>
          <a:xfrm>
            <a:off x="3684264" y="2168593"/>
            <a:ext cx="26649962" cy="27291565"/>
            <a:chOff x="12308157" y="8473394"/>
            <a:chExt cx="5908406" cy="6050652"/>
          </a:xfrm>
        </p:grpSpPr>
        <p:pic>
          <p:nvPicPr>
            <p:cNvPr id="1026" name="Picture 2" descr="Image result for MISSOURI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08157" y="8536932"/>
              <a:ext cx="5908406" cy="5987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839642" y="13679562"/>
              <a:ext cx="1809750" cy="228600"/>
            </a:xfrm>
            <a:prstGeom prst="rect">
              <a:avLst/>
            </a:prstGeom>
          </p:spPr>
        </p:pic>
        <p:sp>
          <p:nvSpPr>
            <p:cNvPr id="17" name="Rectangle 16"/>
            <p:cNvSpPr/>
            <p:nvPr/>
          </p:nvSpPr>
          <p:spPr>
            <a:xfrm>
              <a:off x="12363450" y="8473394"/>
              <a:ext cx="5853113" cy="5499732"/>
            </a:xfrm>
            <a:prstGeom prst="rect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lowchart: Connector 12"/>
            <p:cNvSpPr/>
            <p:nvPr/>
          </p:nvSpPr>
          <p:spPr>
            <a:xfrm>
              <a:off x="13894069" y="10726058"/>
              <a:ext cx="136256" cy="119743"/>
            </a:xfrm>
            <a:prstGeom prst="flowChartConnector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lowchart: Connector 19"/>
            <p:cNvSpPr/>
            <p:nvPr/>
          </p:nvSpPr>
          <p:spPr>
            <a:xfrm>
              <a:off x="14801850" y="9919787"/>
              <a:ext cx="136256" cy="119743"/>
            </a:xfrm>
            <a:prstGeom prst="flowChartConnector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lowchart: Connector 20"/>
            <p:cNvSpPr/>
            <p:nvPr/>
          </p:nvSpPr>
          <p:spPr>
            <a:xfrm>
              <a:off x="13825941" y="10262244"/>
              <a:ext cx="136256" cy="119743"/>
            </a:xfrm>
            <a:prstGeom prst="flowChartConnector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lowchart: Connector 21"/>
            <p:cNvSpPr/>
            <p:nvPr/>
          </p:nvSpPr>
          <p:spPr>
            <a:xfrm>
              <a:off x="14058369" y="12407221"/>
              <a:ext cx="136256" cy="119743"/>
            </a:xfrm>
            <a:prstGeom prst="flowChartConnector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lowchart: Connector 22"/>
            <p:cNvSpPr/>
            <p:nvPr/>
          </p:nvSpPr>
          <p:spPr>
            <a:xfrm>
              <a:off x="14728429" y="12537814"/>
              <a:ext cx="136256" cy="119743"/>
            </a:xfrm>
            <a:prstGeom prst="flowChartConnector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lowchart: Connector 23"/>
            <p:cNvSpPr/>
            <p:nvPr/>
          </p:nvSpPr>
          <p:spPr>
            <a:xfrm>
              <a:off x="13990241" y="11943407"/>
              <a:ext cx="136256" cy="119743"/>
            </a:xfrm>
            <a:prstGeom prst="flowChartConnector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lowchart: Connector 24"/>
            <p:cNvSpPr/>
            <p:nvPr/>
          </p:nvSpPr>
          <p:spPr>
            <a:xfrm>
              <a:off x="16339866" y="12306706"/>
              <a:ext cx="136256" cy="119743"/>
            </a:xfrm>
            <a:prstGeom prst="flowChartConnector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Flowchart: Connector 25"/>
            <p:cNvSpPr/>
            <p:nvPr/>
          </p:nvSpPr>
          <p:spPr>
            <a:xfrm>
              <a:off x="15915818" y="11189745"/>
              <a:ext cx="136256" cy="119743"/>
            </a:xfrm>
            <a:prstGeom prst="flowChartConnector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lowchart: Connector 26"/>
            <p:cNvSpPr/>
            <p:nvPr/>
          </p:nvSpPr>
          <p:spPr>
            <a:xfrm>
              <a:off x="15316564" y="10677526"/>
              <a:ext cx="94887" cy="108403"/>
            </a:xfrm>
            <a:prstGeom prst="flowChartConnector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lowchart: Connector 41"/>
            <p:cNvSpPr/>
            <p:nvPr/>
          </p:nvSpPr>
          <p:spPr>
            <a:xfrm>
              <a:off x="14639394" y="11070002"/>
              <a:ext cx="136256" cy="119743"/>
            </a:xfrm>
            <a:prstGeom prst="flowChartConnector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Flowchart: Connector 42"/>
            <p:cNvSpPr/>
            <p:nvPr/>
          </p:nvSpPr>
          <p:spPr>
            <a:xfrm>
              <a:off x="15148059" y="11903958"/>
              <a:ext cx="136256" cy="119743"/>
            </a:xfrm>
            <a:prstGeom prst="flowChartConnector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Flowchart: Connector 43"/>
            <p:cNvSpPr/>
            <p:nvPr/>
          </p:nvSpPr>
          <p:spPr>
            <a:xfrm>
              <a:off x="15505247" y="11683700"/>
              <a:ext cx="136256" cy="119743"/>
            </a:xfrm>
            <a:prstGeom prst="flowChartConnector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744518" y="8538618"/>
              <a:ext cx="686233" cy="504897"/>
            </a:xfrm>
            <a:prstGeom prst="rect">
              <a:avLst/>
            </a:prstGeom>
          </p:spPr>
        </p:pic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6318109" y="9107018"/>
              <a:ext cx="1692153" cy="743049"/>
            </a:xfrm>
            <a:prstGeom prst="rect">
              <a:avLst/>
            </a:prstGeom>
          </p:spPr>
        </p:pic>
        <p:sp>
          <p:nvSpPr>
            <p:cNvPr id="49" name="Rectangle 48"/>
            <p:cNvSpPr/>
            <p:nvPr/>
          </p:nvSpPr>
          <p:spPr>
            <a:xfrm>
              <a:off x="16221076" y="8473394"/>
              <a:ext cx="1924050" cy="153656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0" name="Picture 4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316563" y="10815765"/>
              <a:ext cx="292678" cy="393785"/>
            </a:xfrm>
            <a:prstGeom prst="rect">
              <a:avLst/>
            </a:prstGeom>
          </p:spPr>
        </p:pic>
      </p:grpSp>
      <p:grpSp>
        <p:nvGrpSpPr>
          <p:cNvPr id="53" name="Group 52"/>
          <p:cNvGrpSpPr/>
          <p:nvPr/>
        </p:nvGrpSpPr>
        <p:grpSpPr>
          <a:xfrm>
            <a:off x="-51448" y="120703"/>
            <a:ext cx="43219592" cy="3565465"/>
            <a:chOff x="-51448" y="120703"/>
            <a:chExt cx="43219592" cy="3565465"/>
          </a:xfrm>
        </p:grpSpPr>
        <p:pic>
          <p:nvPicPr>
            <p:cNvPr id="54" name="Picture 5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-51448" y="138136"/>
              <a:ext cx="36627448" cy="1102194"/>
            </a:xfrm>
            <a:prstGeom prst="rect">
              <a:avLst/>
            </a:prstGeom>
          </p:spPr>
        </p:pic>
        <p:sp>
          <p:nvSpPr>
            <p:cNvPr id="62" name="Rectangle 61"/>
            <p:cNvSpPr/>
            <p:nvPr/>
          </p:nvSpPr>
          <p:spPr>
            <a:xfrm>
              <a:off x="5798765" y="1168935"/>
              <a:ext cx="24927021" cy="92333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5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University Connection Technology Web</a:t>
              </a: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17203514" y="120703"/>
              <a:ext cx="2575367" cy="1048229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solidFill>
                    <a:srgbClr val="FF0000"/>
                  </a:solidFill>
                </a:rPr>
                <a:t>BRANDON </a:t>
              </a:r>
            </a:p>
            <a:p>
              <a:r>
                <a:rPr lang="en-US" sz="800" dirty="0">
                  <a:solidFill>
                    <a:srgbClr val="FF0000"/>
                  </a:solidFill>
                </a:rPr>
                <a:t>TORRES ASME</a:t>
              </a: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21767638" y="120703"/>
              <a:ext cx="1974451" cy="1017091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solidFill>
                    <a:srgbClr val="FF0000"/>
                  </a:solidFill>
                </a:rPr>
                <a:t>BRANDON </a:t>
              </a:r>
            </a:p>
            <a:p>
              <a:r>
                <a:rPr lang="en-US" sz="800" dirty="0">
                  <a:solidFill>
                    <a:srgbClr val="FF0000"/>
                  </a:solidFill>
                </a:rPr>
                <a:t>TORRES</a:t>
              </a:r>
            </a:p>
          </p:txBody>
        </p:sp>
        <p:pic>
          <p:nvPicPr>
            <p:cNvPr id="67" name="Picture 66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5764658" y="128568"/>
              <a:ext cx="1335685" cy="1083670"/>
            </a:xfrm>
            <a:prstGeom prst="rect">
              <a:avLst/>
            </a:prstGeom>
          </p:spPr>
        </p:pic>
        <p:sp>
          <p:nvSpPr>
            <p:cNvPr id="68" name="TextBox 67"/>
            <p:cNvSpPr txBox="1"/>
            <p:nvPr/>
          </p:nvSpPr>
          <p:spPr>
            <a:xfrm>
              <a:off x="35930486" y="2299225"/>
              <a:ext cx="7237658" cy="1386943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800" dirty="0">
                  <a:solidFill>
                    <a:schemeClr val="accent5"/>
                  </a:solidFill>
                </a:rPr>
                <a:t>American Society of Mechanical Engineering </a:t>
              </a:r>
            </a:p>
            <a:p>
              <a:r>
                <a:rPr lang="en-US" sz="800" dirty="0">
                  <a:solidFill>
                    <a:schemeClr val="accent5"/>
                  </a:solidFill>
                </a:rPr>
                <a:t>American Institute with aeronautics and Astronautics</a:t>
              </a:r>
            </a:p>
            <a:p>
              <a:r>
                <a:rPr lang="en-US" sz="800" dirty="0">
                  <a:solidFill>
                    <a:schemeClr val="accent5"/>
                  </a:solidFill>
                </a:rPr>
                <a:t>3D Printing Club</a:t>
              </a:r>
              <a:endParaRPr lang="en-US" dirty="0"/>
            </a:p>
          </p:txBody>
        </p:sp>
        <p:pic>
          <p:nvPicPr>
            <p:cNvPr id="69" name="Picture 6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1092034" y="1044897"/>
              <a:ext cx="418755" cy="563414"/>
            </a:xfrm>
            <a:prstGeom prst="rect">
              <a:avLst/>
            </a:prstGeom>
          </p:spPr>
        </p:pic>
        <p:cxnSp>
          <p:nvCxnSpPr>
            <p:cNvPr id="70" name="Straight Connector 69"/>
            <p:cNvCxnSpPr>
              <a:endCxn id="69" idx="2"/>
            </p:cNvCxnSpPr>
            <p:nvPr/>
          </p:nvCxnSpPr>
          <p:spPr>
            <a:xfrm flipH="1" flipV="1">
              <a:off x="31301410" y="1608312"/>
              <a:ext cx="4629076" cy="69091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/>
          <p:cNvSpPr txBox="1"/>
          <p:nvPr/>
        </p:nvSpPr>
        <p:spPr>
          <a:xfrm>
            <a:off x="14994252" y="25766885"/>
            <a:ext cx="5181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State/school/club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-86610" y="303695"/>
            <a:ext cx="161976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rgbClr val="FF0000"/>
                </a:solidFill>
                <a:highlight>
                  <a:srgbClr val="008080"/>
                </a:highlight>
              </a:rPr>
              <a:t>                    UC TECHWEB                                           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32413032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/>
          <p:cNvGrpSpPr/>
          <p:nvPr/>
        </p:nvGrpSpPr>
        <p:grpSpPr>
          <a:xfrm>
            <a:off x="5223141" y="2555878"/>
            <a:ext cx="23799120" cy="24817443"/>
            <a:chOff x="12349189" y="15641167"/>
            <a:chExt cx="6137594" cy="6400211"/>
          </a:xfrm>
        </p:grpSpPr>
        <p:sp>
          <p:nvSpPr>
            <p:cNvPr id="56" name="Rectangle 55"/>
            <p:cNvSpPr/>
            <p:nvPr/>
          </p:nvSpPr>
          <p:spPr>
            <a:xfrm>
              <a:off x="12349189" y="15641167"/>
              <a:ext cx="6137594" cy="6400211"/>
            </a:xfrm>
            <a:prstGeom prst="rect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8" name="Picture 5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288392" y="15641168"/>
              <a:ext cx="2119603" cy="1559501"/>
            </a:xfrm>
            <a:prstGeom prst="rect">
              <a:avLst/>
            </a:prstGeom>
          </p:spPr>
        </p:pic>
        <p:pic>
          <p:nvPicPr>
            <p:cNvPr id="59" name="Picture 5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223666" y="17311440"/>
              <a:ext cx="2226055" cy="977493"/>
            </a:xfrm>
            <a:prstGeom prst="rect">
              <a:avLst/>
            </a:prstGeom>
          </p:spPr>
        </p:pic>
        <p:pic>
          <p:nvPicPr>
            <p:cNvPr id="51" name="Picture 5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223666" y="18579478"/>
              <a:ext cx="1821809" cy="3194522"/>
            </a:xfrm>
            <a:prstGeom prst="rect">
              <a:avLst/>
            </a:prstGeom>
          </p:spPr>
        </p:pic>
        <p:sp>
          <p:nvSpPr>
            <p:cNvPr id="60" name="TextBox 59"/>
            <p:cNvSpPr txBox="1"/>
            <p:nvPr/>
          </p:nvSpPr>
          <p:spPr>
            <a:xfrm>
              <a:off x="14223666" y="18394812"/>
              <a:ext cx="14381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CLUBS </a:t>
              </a:r>
              <a:r>
                <a:rPr lang="en-US" sz="800" dirty="0"/>
                <a:t>(LINKS)</a:t>
              </a:r>
            </a:p>
          </p:txBody>
        </p:sp>
        <p:sp>
          <p:nvSpPr>
            <p:cNvPr id="61" name="Rectangle 60"/>
            <p:cNvSpPr/>
            <p:nvPr/>
          </p:nvSpPr>
          <p:spPr>
            <a:xfrm>
              <a:off x="14126498" y="18288932"/>
              <a:ext cx="2466053" cy="364396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-51448" y="120703"/>
            <a:ext cx="43219592" cy="3565465"/>
            <a:chOff x="-51448" y="120703"/>
            <a:chExt cx="43219592" cy="3565465"/>
          </a:xfrm>
        </p:grpSpPr>
        <p:pic>
          <p:nvPicPr>
            <p:cNvPr id="54" name="Picture 5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51448" y="138136"/>
              <a:ext cx="36627448" cy="1102194"/>
            </a:xfrm>
            <a:prstGeom prst="rect">
              <a:avLst/>
            </a:prstGeom>
          </p:spPr>
        </p:pic>
        <p:sp>
          <p:nvSpPr>
            <p:cNvPr id="62" name="Rectangle 61"/>
            <p:cNvSpPr/>
            <p:nvPr/>
          </p:nvSpPr>
          <p:spPr>
            <a:xfrm>
              <a:off x="5798765" y="1168935"/>
              <a:ext cx="24927021" cy="92333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5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University Connection Technology Web</a:t>
              </a: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17203514" y="120703"/>
              <a:ext cx="2575367" cy="1048229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solidFill>
                    <a:srgbClr val="FF0000"/>
                  </a:solidFill>
                </a:rPr>
                <a:t>BRANDON </a:t>
              </a:r>
            </a:p>
            <a:p>
              <a:r>
                <a:rPr lang="en-US" sz="800" dirty="0">
                  <a:solidFill>
                    <a:srgbClr val="FF0000"/>
                  </a:solidFill>
                </a:rPr>
                <a:t>TORRES ASME</a:t>
              </a: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21767638" y="120703"/>
              <a:ext cx="1974451" cy="1017091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solidFill>
                    <a:srgbClr val="FF0000"/>
                  </a:solidFill>
                </a:rPr>
                <a:t>BRANDON </a:t>
              </a:r>
            </a:p>
            <a:p>
              <a:r>
                <a:rPr lang="en-US" sz="800" dirty="0">
                  <a:solidFill>
                    <a:srgbClr val="FF0000"/>
                  </a:solidFill>
                </a:rPr>
                <a:t>TORRES</a:t>
              </a:r>
            </a:p>
          </p:txBody>
        </p:sp>
        <p:pic>
          <p:nvPicPr>
            <p:cNvPr id="67" name="Picture 6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764658" y="128568"/>
              <a:ext cx="1335685" cy="1083670"/>
            </a:xfrm>
            <a:prstGeom prst="rect">
              <a:avLst/>
            </a:prstGeom>
          </p:spPr>
        </p:pic>
        <p:sp>
          <p:nvSpPr>
            <p:cNvPr id="68" name="TextBox 67"/>
            <p:cNvSpPr txBox="1"/>
            <p:nvPr/>
          </p:nvSpPr>
          <p:spPr>
            <a:xfrm>
              <a:off x="35930486" y="2299225"/>
              <a:ext cx="7237658" cy="1386943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800" dirty="0">
                  <a:solidFill>
                    <a:schemeClr val="accent5"/>
                  </a:solidFill>
                </a:rPr>
                <a:t>American Society of Mechanical Engineering </a:t>
              </a:r>
            </a:p>
            <a:p>
              <a:r>
                <a:rPr lang="en-US" sz="800" dirty="0">
                  <a:solidFill>
                    <a:schemeClr val="accent5"/>
                  </a:solidFill>
                </a:rPr>
                <a:t>American Institute with aeronautics and Astronautics</a:t>
              </a:r>
            </a:p>
            <a:p>
              <a:r>
                <a:rPr lang="en-US" sz="800" dirty="0">
                  <a:solidFill>
                    <a:schemeClr val="accent5"/>
                  </a:solidFill>
                </a:rPr>
                <a:t>3D Printing Club</a:t>
              </a:r>
              <a:endParaRPr lang="en-US" dirty="0"/>
            </a:p>
          </p:txBody>
        </p:sp>
        <p:pic>
          <p:nvPicPr>
            <p:cNvPr id="69" name="Picture 68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1092034" y="1044897"/>
              <a:ext cx="418755" cy="563414"/>
            </a:xfrm>
            <a:prstGeom prst="rect">
              <a:avLst/>
            </a:prstGeom>
          </p:spPr>
        </p:pic>
        <p:cxnSp>
          <p:nvCxnSpPr>
            <p:cNvPr id="70" name="Straight Connector 69"/>
            <p:cNvCxnSpPr>
              <a:endCxn id="69" idx="2"/>
            </p:cNvCxnSpPr>
            <p:nvPr/>
          </p:nvCxnSpPr>
          <p:spPr>
            <a:xfrm flipH="1" flipV="1">
              <a:off x="31301410" y="1608312"/>
              <a:ext cx="4629076" cy="69091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-86610" y="303695"/>
            <a:ext cx="161976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rgbClr val="FF0000"/>
                </a:solidFill>
                <a:highlight>
                  <a:srgbClr val="008080"/>
                </a:highlight>
              </a:rPr>
              <a:t>                    UC TECHWEB                                           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32807348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7117721" y="2168593"/>
            <a:ext cx="22289107" cy="25112176"/>
            <a:chOff x="17884502" y="4895548"/>
            <a:chExt cx="18097435" cy="2038960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884502" y="4895548"/>
              <a:ext cx="18097435" cy="20389600"/>
            </a:xfrm>
            <a:prstGeom prst="rect">
              <a:avLst/>
            </a:prstGeom>
          </p:spPr>
        </p:pic>
        <p:sp>
          <p:nvSpPr>
            <p:cNvPr id="28" name="TextBox 27"/>
            <p:cNvSpPr txBox="1"/>
            <p:nvPr/>
          </p:nvSpPr>
          <p:spPr>
            <a:xfrm>
              <a:off x="30103183" y="21899828"/>
              <a:ext cx="4166372" cy="1109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Follow</a:t>
              </a: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-51448" y="120703"/>
            <a:ext cx="43219592" cy="3565465"/>
            <a:chOff x="-51448" y="120703"/>
            <a:chExt cx="43219592" cy="3565465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51448" y="138136"/>
              <a:ext cx="36627448" cy="1102194"/>
            </a:xfrm>
            <a:prstGeom prst="rect">
              <a:avLst/>
            </a:prstGeom>
          </p:spPr>
        </p:pic>
        <p:sp>
          <p:nvSpPr>
            <p:cNvPr id="21" name="Rectangle 20"/>
            <p:cNvSpPr/>
            <p:nvPr/>
          </p:nvSpPr>
          <p:spPr>
            <a:xfrm>
              <a:off x="5798765" y="1168935"/>
              <a:ext cx="24927021" cy="92333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5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University Connection Technology Web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7203514" y="120703"/>
              <a:ext cx="2575367" cy="1048229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solidFill>
                    <a:srgbClr val="FF0000"/>
                  </a:solidFill>
                </a:rPr>
                <a:t>BRANDON </a:t>
              </a:r>
            </a:p>
            <a:p>
              <a:r>
                <a:rPr lang="en-US" sz="800" dirty="0">
                  <a:solidFill>
                    <a:srgbClr val="FF0000"/>
                  </a:solidFill>
                </a:rPr>
                <a:t>TORRES ASME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1767638" y="120703"/>
              <a:ext cx="1974451" cy="1017091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solidFill>
                    <a:srgbClr val="FF0000"/>
                  </a:solidFill>
                </a:rPr>
                <a:t>BRANDON </a:t>
              </a:r>
            </a:p>
            <a:p>
              <a:r>
                <a:rPr lang="en-US" sz="800" dirty="0">
                  <a:solidFill>
                    <a:srgbClr val="FF0000"/>
                  </a:solidFill>
                </a:rPr>
                <a:t>TORRES</a:t>
              </a:r>
            </a:p>
          </p:txBody>
        </p:sp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764658" y="128568"/>
              <a:ext cx="1335685" cy="1083670"/>
            </a:xfrm>
            <a:prstGeom prst="rect">
              <a:avLst/>
            </a:prstGeom>
          </p:spPr>
        </p:pic>
        <p:sp>
          <p:nvSpPr>
            <p:cNvPr id="25" name="TextBox 24"/>
            <p:cNvSpPr txBox="1"/>
            <p:nvPr/>
          </p:nvSpPr>
          <p:spPr>
            <a:xfrm>
              <a:off x="35930486" y="2299225"/>
              <a:ext cx="7237658" cy="1386943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800" dirty="0">
                  <a:solidFill>
                    <a:schemeClr val="accent5"/>
                  </a:solidFill>
                </a:rPr>
                <a:t>American Society of Mechanical Engineering </a:t>
              </a:r>
            </a:p>
            <a:p>
              <a:r>
                <a:rPr lang="en-US" sz="800" dirty="0">
                  <a:solidFill>
                    <a:schemeClr val="accent5"/>
                  </a:solidFill>
                </a:rPr>
                <a:t>American Institute with aeronautics and Astronautics</a:t>
              </a:r>
            </a:p>
            <a:p>
              <a:r>
                <a:rPr lang="en-US" sz="800" dirty="0">
                  <a:solidFill>
                    <a:schemeClr val="accent5"/>
                  </a:solidFill>
                </a:rPr>
                <a:t>3D Printing Club</a:t>
              </a:r>
              <a:endParaRPr lang="en-US" dirty="0"/>
            </a:p>
          </p:txBody>
        </p:sp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1092034" y="1044897"/>
              <a:ext cx="418755" cy="563414"/>
            </a:xfrm>
            <a:prstGeom prst="rect">
              <a:avLst/>
            </a:prstGeom>
          </p:spPr>
        </p:pic>
        <p:cxnSp>
          <p:nvCxnSpPr>
            <p:cNvPr id="27" name="Straight Connector 26"/>
            <p:cNvCxnSpPr>
              <a:endCxn id="26" idx="2"/>
            </p:cNvCxnSpPr>
            <p:nvPr/>
          </p:nvCxnSpPr>
          <p:spPr>
            <a:xfrm flipH="1" flipV="1">
              <a:off x="31301410" y="1608312"/>
              <a:ext cx="4629076" cy="69091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>
            <a:off x="-86610" y="303695"/>
            <a:ext cx="161976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rgbClr val="FF0000"/>
                </a:solidFill>
                <a:highlight>
                  <a:srgbClr val="008080"/>
                </a:highlight>
              </a:rPr>
              <a:t>                    UC TECHWEB                                                          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94063" y="2615232"/>
            <a:ext cx="559372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/>
              <a:t>TECHWEB FEED</a:t>
            </a:r>
          </a:p>
        </p:txBody>
      </p:sp>
    </p:spTree>
    <p:extLst>
      <p:ext uri="{BB962C8B-B14F-4D97-AF65-F5344CB8AC3E}">
        <p14:creationId xmlns:p14="http://schemas.microsoft.com/office/powerpoint/2010/main" val="20677356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2252004"/>
              </p:ext>
            </p:extLst>
          </p:nvPr>
        </p:nvGraphicFramePr>
        <p:xfrm>
          <a:off x="4627663" y="6338629"/>
          <a:ext cx="23951722" cy="1585994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559833">
                  <a:extLst>
                    <a:ext uri="{9D8B030D-6E8A-4147-A177-3AD203B41FA5}">
                      <a16:colId xmlns:a16="http://schemas.microsoft.com/office/drawing/2014/main" val="924042568"/>
                    </a:ext>
                  </a:extLst>
                </a:gridCol>
                <a:gridCol w="3183798">
                  <a:extLst>
                    <a:ext uri="{9D8B030D-6E8A-4147-A177-3AD203B41FA5}">
                      <a16:colId xmlns:a16="http://schemas.microsoft.com/office/drawing/2014/main" val="553739950"/>
                    </a:ext>
                  </a:extLst>
                </a:gridCol>
                <a:gridCol w="2945901">
                  <a:extLst>
                    <a:ext uri="{9D8B030D-6E8A-4147-A177-3AD203B41FA5}">
                      <a16:colId xmlns:a16="http://schemas.microsoft.com/office/drawing/2014/main" val="2772814672"/>
                    </a:ext>
                  </a:extLst>
                </a:gridCol>
                <a:gridCol w="3442801">
                  <a:extLst>
                    <a:ext uri="{9D8B030D-6E8A-4147-A177-3AD203B41FA5}">
                      <a16:colId xmlns:a16="http://schemas.microsoft.com/office/drawing/2014/main" val="2533977632"/>
                    </a:ext>
                  </a:extLst>
                </a:gridCol>
                <a:gridCol w="3194351">
                  <a:extLst>
                    <a:ext uri="{9D8B030D-6E8A-4147-A177-3AD203B41FA5}">
                      <a16:colId xmlns:a16="http://schemas.microsoft.com/office/drawing/2014/main" val="3114836769"/>
                    </a:ext>
                  </a:extLst>
                </a:gridCol>
                <a:gridCol w="3970182">
                  <a:extLst>
                    <a:ext uri="{9D8B030D-6E8A-4147-A177-3AD203B41FA5}">
                      <a16:colId xmlns:a16="http://schemas.microsoft.com/office/drawing/2014/main" val="1294778099"/>
                    </a:ext>
                  </a:extLst>
                </a:gridCol>
                <a:gridCol w="3654856">
                  <a:extLst>
                    <a:ext uri="{9D8B030D-6E8A-4147-A177-3AD203B41FA5}">
                      <a16:colId xmlns:a16="http://schemas.microsoft.com/office/drawing/2014/main" val="1995519236"/>
                    </a:ext>
                  </a:extLst>
                </a:gridCol>
              </a:tblGrid>
              <a:tr h="1618072">
                <a:tc>
                  <a:txBody>
                    <a:bodyPr/>
                    <a:lstStyle/>
                    <a:p>
                      <a:r>
                        <a:rPr lang="en-US" sz="4500" dirty="0">
                          <a:solidFill>
                            <a:schemeClr val="accent5"/>
                          </a:solidFill>
                        </a:rPr>
                        <a:t>COMPANY/PERSON</a:t>
                      </a:r>
                    </a:p>
                  </a:txBody>
                  <a:tcPr marL="255485" marR="255485" marT="127743" marB="127743"/>
                </a:tc>
                <a:tc>
                  <a:txBody>
                    <a:bodyPr/>
                    <a:lstStyle/>
                    <a:p>
                      <a:r>
                        <a:rPr lang="en-US" sz="4500" dirty="0">
                          <a:solidFill>
                            <a:schemeClr val="accent5"/>
                          </a:solidFill>
                        </a:rPr>
                        <a:t>TITLE</a:t>
                      </a:r>
                    </a:p>
                  </a:txBody>
                  <a:tcPr marL="255485" marR="255485" marT="127743" marB="127743"/>
                </a:tc>
                <a:tc>
                  <a:txBody>
                    <a:bodyPr/>
                    <a:lstStyle/>
                    <a:p>
                      <a:r>
                        <a:rPr lang="en-US" sz="4500" dirty="0">
                          <a:solidFill>
                            <a:schemeClr val="accent5"/>
                          </a:solidFill>
                        </a:rPr>
                        <a:t>Location</a:t>
                      </a:r>
                    </a:p>
                  </a:txBody>
                  <a:tcPr marL="255485" marR="255485" marT="127743" marB="127743"/>
                </a:tc>
                <a:tc>
                  <a:txBody>
                    <a:bodyPr/>
                    <a:lstStyle/>
                    <a:p>
                      <a:r>
                        <a:rPr lang="en-US" sz="4500" dirty="0">
                          <a:solidFill>
                            <a:schemeClr val="accent5"/>
                          </a:solidFill>
                        </a:rPr>
                        <a:t>DATE START</a:t>
                      </a:r>
                    </a:p>
                  </a:txBody>
                  <a:tcPr marL="255485" marR="255485" marT="127743" marB="127743"/>
                </a:tc>
                <a:tc>
                  <a:txBody>
                    <a:bodyPr/>
                    <a:lstStyle/>
                    <a:p>
                      <a:r>
                        <a:rPr lang="en-US" sz="4500" dirty="0">
                          <a:solidFill>
                            <a:schemeClr val="accent5"/>
                          </a:solidFill>
                        </a:rPr>
                        <a:t>DATE DUE</a:t>
                      </a:r>
                    </a:p>
                  </a:txBody>
                  <a:tcPr marL="255485" marR="255485" marT="127743" marB="127743"/>
                </a:tc>
                <a:tc>
                  <a:txBody>
                    <a:bodyPr/>
                    <a:lstStyle/>
                    <a:p>
                      <a:r>
                        <a:rPr lang="en-US" sz="4500" dirty="0">
                          <a:solidFill>
                            <a:schemeClr val="accent5"/>
                          </a:solidFill>
                        </a:rPr>
                        <a:t>REWARD</a:t>
                      </a:r>
                    </a:p>
                  </a:txBody>
                  <a:tcPr marL="255485" marR="255485" marT="127743" marB="127743"/>
                </a:tc>
                <a:tc>
                  <a:txBody>
                    <a:bodyPr/>
                    <a:lstStyle/>
                    <a:p>
                      <a:r>
                        <a:rPr lang="en-US" sz="4500" dirty="0">
                          <a:solidFill>
                            <a:schemeClr val="accent5"/>
                          </a:solidFill>
                        </a:rPr>
                        <a:t>FILE</a:t>
                      </a:r>
                    </a:p>
                  </a:txBody>
                  <a:tcPr marL="255485" marR="255485" marT="127743" marB="127743"/>
                </a:tc>
                <a:extLst>
                  <a:ext uri="{0D108BD9-81ED-4DB2-BD59-A6C34878D82A}">
                    <a16:rowId xmlns:a16="http://schemas.microsoft.com/office/drawing/2014/main" val="3090787695"/>
                  </a:ext>
                </a:extLst>
              </a:tr>
              <a:tr h="2297650">
                <a:tc>
                  <a:txBody>
                    <a:bodyPr/>
                    <a:lstStyle/>
                    <a:p>
                      <a:r>
                        <a:rPr lang="en-US" sz="4500" dirty="0">
                          <a:solidFill>
                            <a:schemeClr val="accent5"/>
                          </a:solidFill>
                        </a:rPr>
                        <a:t>Boeing</a:t>
                      </a:r>
                    </a:p>
                  </a:txBody>
                  <a:tcPr marL="255485" marR="255485" marT="127743" marB="127743"/>
                </a:tc>
                <a:tc>
                  <a:txBody>
                    <a:bodyPr/>
                    <a:lstStyle/>
                    <a:p>
                      <a:r>
                        <a:rPr lang="en-US" sz="4500" dirty="0">
                          <a:solidFill>
                            <a:schemeClr val="accent5"/>
                          </a:solidFill>
                        </a:rPr>
                        <a:t>Design Engineer</a:t>
                      </a:r>
                    </a:p>
                  </a:txBody>
                  <a:tcPr marL="255485" marR="255485" marT="127743" marB="127743"/>
                </a:tc>
                <a:tc>
                  <a:txBody>
                    <a:bodyPr/>
                    <a:lstStyle/>
                    <a:p>
                      <a:r>
                        <a:rPr lang="en-US" sz="4500" dirty="0">
                          <a:solidFill>
                            <a:schemeClr val="accent5"/>
                          </a:solidFill>
                        </a:rPr>
                        <a:t>Saint Louis MO</a:t>
                      </a:r>
                    </a:p>
                  </a:txBody>
                  <a:tcPr marL="255485" marR="255485" marT="127743" marB="127743"/>
                </a:tc>
                <a:tc>
                  <a:txBody>
                    <a:bodyPr/>
                    <a:lstStyle/>
                    <a:p>
                      <a:r>
                        <a:rPr lang="en-US" sz="4500" dirty="0">
                          <a:solidFill>
                            <a:schemeClr val="accent5"/>
                          </a:solidFill>
                        </a:rPr>
                        <a:t>05/22/2017</a:t>
                      </a:r>
                    </a:p>
                  </a:txBody>
                  <a:tcPr marL="255485" marR="255485" marT="127743" marB="127743"/>
                </a:tc>
                <a:tc>
                  <a:txBody>
                    <a:bodyPr/>
                    <a:lstStyle/>
                    <a:p>
                      <a:r>
                        <a:rPr lang="en-US" sz="4500" dirty="0">
                          <a:solidFill>
                            <a:schemeClr val="accent5"/>
                          </a:solidFill>
                        </a:rPr>
                        <a:t>07/05/2017</a:t>
                      </a:r>
                    </a:p>
                  </a:txBody>
                  <a:tcPr marL="255485" marR="255485" marT="127743" marB="127743"/>
                </a:tc>
                <a:tc>
                  <a:txBody>
                    <a:bodyPr/>
                    <a:lstStyle/>
                    <a:p>
                      <a:r>
                        <a:rPr lang="en-US" sz="4500" dirty="0">
                          <a:solidFill>
                            <a:schemeClr val="accent5"/>
                          </a:solidFill>
                        </a:rPr>
                        <a:t>$2000</a:t>
                      </a:r>
                    </a:p>
                  </a:txBody>
                  <a:tcPr marL="255485" marR="255485" marT="127743" marB="127743"/>
                </a:tc>
                <a:tc>
                  <a:txBody>
                    <a:bodyPr/>
                    <a:lstStyle/>
                    <a:p>
                      <a:endParaRPr lang="en-US" sz="4500" dirty="0">
                        <a:solidFill>
                          <a:schemeClr val="accent5"/>
                        </a:solidFill>
                      </a:endParaRPr>
                    </a:p>
                  </a:txBody>
                  <a:tcPr marL="255485" marR="255485" marT="127743" marB="127743"/>
                </a:tc>
                <a:extLst>
                  <a:ext uri="{0D108BD9-81ED-4DB2-BD59-A6C34878D82A}">
                    <a16:rowId xmlns:a16="http://schemas.microsoft.com/office/drawing/2014/main" val="1864968820"/>
                  </a:ext>
                </a:extLst>
              </a:tr>
              <a:tr h="1618072">
                <a:tc>
                  <a:txBody>
                    <a:bodyPr/>
                    <a:lstStyle/>
                    <a:p>
                      <a:r>
                        <a:rPr lang="en-US" sz="4500" dirty="0">
                          <a:solidFill>
                            <a:srgbClr val="FF0000"/>
                          </a:solidFill>
                        </a:rPr>
                        <a:t>Mike Jones</a:t>
                      </a:r>
                    </a:p>
                  </a:txBody>
                  <a:tcPr marL="255485" marR="255485" marT="127743" marB="127743"/>
                </a:tc>
                <a:tc>
                  <a:txBody>
                    <a:bodyPr/>
                    <a:lstStyle/>
                    <a:p>
                      <a:r>
                        <a:rPr lang="en-US" sz="4500" dirty="0">
                          <a:solidFill>
                            <a:srgbClr val="FF0000"/>
                          </a:solidFill>
                        </a:rPr>
                        <a:t>App Designer</a:t>
                      </a:r>
                    </a:p>
                  </a:txBody>
                  <a:tcPr marL="255485" marR="255485" marT="127743" marB="127743"/>
                </a:tc>
                <a:tc>
                  <a:txBody>
                    <a:bodyPr/>
                    <a:lstStyle/>
                    <a:p>
                      <a:r>
                        <a:rPr lang="en-US" sz="4500" dirty="0">
                          <a:solidFill>
                            <a:srgbClr val="FF0000"/>
                          </a:solidFill>
                        </a:rPr>
                        <a:t>Bridgeton MO</a:t>
                      </a:r>
                    </a:p>
                  </a:txBody>
                  <a:tcPr marL="255485" marR="255485" marT="127743" marB="127743"/>
                </a:tc>
                <a:tc>
                  <a:txBody>
                    <a:bodyPr/>
                    <a:lstStyle/>
                    <a:p>
                      <a:r>
                        <a:rPr lang="en-US" sz="4500" dirty="0">
                          <a:solidFill>
                            <a:srgbClr val="FF0000"/>
                          </a:solidFill>
                        </a:rPr>
                        <a:t>05/13/2017</a:t>
                      </a:r>
                    </a:p>
                  </a:txBody>
                  <a:tcPr marL="255485" marR="255485" marT="127743" marB="127743"/>
                </a:tc>
                <a:tc>
                  <a:txBody>
                    <a:bodyPr/>
                    <a:lstStyle/>
                    <a:p>
                      <a:r>
                        <a:rPr lang="en-US" sz="4500" dirty="0">
                          <a:solidFill>
                            <a:srgbClr val="FF0000"/>
                          </a:solidFill>
                        </a:rPr>
                        <a:t>05/22/2017</a:t>
                      </a:r>
                    </a:p>
                  </a:txBody>
                  <a:tcPr marL="255485" marR="255485" marT="127743" marB="127743"/>
                </a:tc>
                <a:tc>
                  <a:txBody>
                    <a:bodyPr/>
                    <a:lstStyle/>
                    <a:p>
                      <a:r>
                        <a:rPr lang="en-US" sz="4500" dirty="0">
                          <a:solidFill>
                            <a:srgbClr val="FF0000"/>
                          </a:solidFill>
                        </a:rPr>
                        <a:t>$600</a:t>
                      </a:r>
                    </a:p>
                  </a:txBody>
                  <a:tcPr marL="255485" marR="255485" marT="127743" marB="127743"/>
                </a:tc>
                <a:tc>
                  <a:txBody>
                    <a:bodyPr/>
                    <a:lstStyle/>
                    <a:p>
                      <a:endParaRPr lang="en-US" sz="4500" dirty="0">
                        <a:solidFill>
                          <a:srgbClr val="FF0000"/>
                        </a:solidFill>
                      </a:endParaRPr>
                    </a:p>
                  </a:txBody>
                  <a:tcPr marL="255485" marR="255485" marT="127743" marB="127743"/>
                </a:tc>
                <a:extLst>
                  <a:ext uri="{0D108BD9-81ED-4DB2-BD59-A6C34878D82A}">
                    <a16:rowId xmlns:a16="http://schemas.microsoft.com/office/drawing/2014/main" val="687717181"/>
                  </a:ext>
                </a:extLst>
              </a:tr>
              <a:tr h="1030812">
                <a:tc>
                  <a:txBody>
                    <a:bodyPr/>
                    <a:lstStyle/>
                    <a:p>
                      <a:endParaRPr lang="en-US" sz="4500" dirty="0"/>
                    </a:p>
                  </a:txBody>
                  <a:tcPr marL="255485" marR="255485" marT="127743" marB="127743"/>
                </a:tc>
                <a:tc>
                  <a:txBody>
                    <a:bodyPr/>
                    <a:lstStyle/>
                    <a:p>
                      <a:endParaRPr lang="en-US" sz="4500"/>
                    </a:p>
                  </a:txBody>
                  <a:tcPr marL="255485" marR="255485" marT="127743" marB="127743"/>
                </a:tc>
                <a:tc>
                  <a:txBody>
                    <a:bodyPr/>
                    <a:lstStyle/>
                    <a:p>
                      <a:endParaRPr lang="en-US" sz="4500" dirty="0"/>
                    </a:p>
                  </a:txBody>
                  <a:tcPr marL="255485" marR="255485" marT="127743" marB="127743"/>
                </a:tc>
                <a:tc>
                  <a:txBody>
                    <a:bodyPr/>
                    <a:lstStyle/>
                    <a:p>
                      <a:endParaRPr lang="en-US" sz="4500" dirty="0"/>
                    </a:p>
                  </a:txBody>
                  <a:tcPr marL="255485" marR="255485" marT="127743" marB="127743"/>
                </a:tc>
                <a:tc>
                  <a:txBody>
                    <a:bodyPr/>
                    <a:lstStyle/>
                    <a:p>
                      <a:endParaRPr lang="en-US" sz="4500" dirty="0"/>
                    </a:p>
                  </a:txBody>
                  <a:tcPr marL="255485" marR="255485" marT="127743" marB="127743"/>
                </a:tc>
                <a:tc>
                  <a:txBody>
                    <a:bodyPr/>
                    <a:lstStyle/>
                    <a:p>
                      <a:endParaRPr lang="en-US" sz="4500" dirty="0"/>
                    </a:p>
                  </a:txBody>
                  <a:tcPr marL="255485" marR="255485" marT="127743" marB="127743"/>
                </a:tc>
                <a:tc>
                  <a:txBody>
                    <a:bodyPr/>
                    <a:lstStyle/>
                    <a:p>
                      <a:endParaRPr lang="en-US" sz="4500" dirty="0"/>
                    </a:p>
                  </a:txBody>
                  <a:tcPr marL="255485" marR="255485" marT="127743" marB="127743"/>
                </a:tc>
                <a:extLst>
                  <a:ext uri="{0D108BD9-81ED-4DB2-BD59-A6C34878D82A}">
                    <a16:rowId xmlns:a16="http://schemas.microsoft.com/office/drawing/2014/main" val="423203027"/>
                  </a:ext>
                </a:extLst>
              </a:tr>
              <a:tr h="1030812">
                <a:tc>
                  <a:txBody>
                    <a:bodyPr/>
                    <a:lstStyle/>
                    <a:p>
                      <a:endParaRPr lang="en-US" sz="4500" dirty="0"/>
                    </a:p>
                  </a:txBody>
                  <a:tcPr marL="255485" marR="255485" marT="127743" marB="127743"/>
                </a:tc>
                <a:tc>
                  <a:txBody>
                    <a:bodyPr/>
                    <a:lstStyle/>
                    <a:p>
                      <a:endParaRPr lang="en-US" sz="4500"/>
                    </a:p>
                  </a:txBody>
                  <a:tcPr marL="255485" marR="255485" marT="127743" marB="127743"/>
                </a:tc>
                <a:tc>
                  <a:txBody>
                    <a:bodyPr/>
                    <a:lstStyle/>
                    <a:p>
                      <a:endParaRPr lang="en-US" sz="4500" dirty="0"/>
                    </a:p>
                  </a:txBody>
                  <a:tcPr marL="255485" marR="255485" marT="127743" marB="127743"/>
                </a:tc>
                <a:tc>
                  <a:txBody>
                    <a:bodyPr/>
                    <a:lstStyle/>
                    <a:p>
                      <a:endParaRPr lang="en-US" sz="4500" dirty="0"/>
                    </a:p>
                  </a:txBody>
                  <a:tcPr marL="255485" marR="255485" marT="127743" marB="127743"/>
                </a:tc>
                <a:tc>
                  <a:txBody>
                    <a:bodyPr/>
                    <a:lstStyle/>
                    <a:p>
                      <a:endParaRPr lang="en-US" sz="4500" dirty="0"/>
                    </a:p>
                  </a:txBody>
                  <a:tcPr marL="255485" marR="255485" marT="127743" marB="127743"/>
                </a:tc>
                <a:tc>
                  <a:txBody>
                    <a:bodyPr/>
                    <a:lstStyle/>
                    <a:p>
                      <a:endParaRPr lang="en-US" sz="4500" dirty="0"/>
                    </a:p>
                  </a:txBody>
                  <a:tcPr marL="255485" marR="255485" marT="127743" marB="127743"/>
                </a:tc>
                <a:tc>
                  <a:txBody>
                    <a:bodyPr/>
                    <a:lstStyle/>
                    <a:p>
                      <a:endParaRPr lang="en-US" sz="4500" dirty="0"/>
                    </a:p>
                  </a:txBody>
                  <a:tcPr marL="255485" marR="255485" marT="127743" marB="127743"/>
                </a:tc>
                <a:extLst>
                  <a:ext uri="{0D108BD9-81ED-4DB2-BD59-A6C34878D82A}">
                    <a16:rowId xmlns:a16="http://schemas.microsoft.com/office/drawing/2014/main" val="92008967"/>
                  </a:ext>
                </a:extLst>
              </a:tr>
              <a:tr h="1030812">
                <a:tc>
                  <a:txBody>
                    <a:bodyPr/>
                    <a:lstStyle/>
                    <a:p>
                      <a:endParaRPr lang="en-US" sz="4500" dirty="0"/>
                    </a:p>
                  </a:txBody>
                  <a:tcPr marL="255485" marR="255485" marT="127743" marB="127743"/>
                </a:tc>
                <a:tc>
                  <a:txBody>
                    <a:bodyPr/>
                    <a:lstStyle/>
                    <a:p>
                      <a:endParaRPr lang="en-US" sz="4500"/>
                    </a:p>
                  </a:txBody>
                  <a:tcPr marL="255485" marR="255485" marT="127743" marB="127743"/>
                </a:tc>
                <a:tc>
                  <a:txBody>
                    <a:bodyPr/>
                    <a:lstStyle/>
                    <a:p>
                      <a:endParaRPr lang="en-US" sz="4500" dirty="0"/>
                    </a:p>
                  </a:txBody>
                  <a:tcPr marL="255485" marR="255485" marT="127743" marB="127743"/>
                </a:tc>
                <a:tc>
                  <a:txBody>
                    <a:bodyPr/>
                    <a:lstStyle/>
                    <a:p>
                      <a:endParaRPr lang="en-US" sz="4500" dirty="0"/>
                    </a:p>
                  </a:txBody>
                  <a:tcPr marL="255485" marR="255485" marT="127743" marB="127743"/>
                </a:tc>
                <a:tc>
                  <a:txBody>
                    <a:bodyPr/>
                    <a:lstStyle/>
                    <a:p>
                      <a:endParaRPr lang="en-US" sz="4500" dirty="0"/>
                    </a:p>
                  </a:txBody>
                  <a:tcPr marL="255485" marR="255485" marT="127743" marB="127743"/>
                </a:tc>
                <a:tc>
                  <a:txBody>
                    <a:bodyPr/>
                    <a:lstStyle/>
                    <a:p>
                      <a:endParaRPr lang="en-US" sz="4500" dirty="0"/>
                    </a:p>
                  </a:txBody>
                  <a:tcPr marL="255485" marR="255485" marT="127743" marB="127743"/>
                </a:tc>
                <a:tc>
                  <a:txBody>
                    <a:bodyPr/>
                    <a:lstStyle/>
                    <a:p>
                      <a:endParaRPr lang="en-US" sz="4500" dirty="0"/>
                    </a:p>
                  </a:txBody>
                  <a:tcPr marL="255485" marR="255485" marT="127743" marB="127743"/>
                </a:tc>
                <a:extLst>
                  <a:ext uri="{0D108BD9-81ED-4DB2-BD59-A6C34878D82A}">
                    <a16:rowId xmlns:a16="http://schemas.microsoft.com/office/drawing/2014/main" val="2576913403"/>
                  </a:ext>
                </a:extLst>
              </a:tr>
              <a:tr h="1030812">
                <a:tc>
                  <a:txBody>
                    <a:bodyPr/>
                    <a:lstStyle/>
                    <a:p>
                      <a:endParaRPr lang="en-US" sz="4500" dirty="0"/>
                    </a:p>
                  </a:txBody>
                  <a:tcPr marL="255485" marR="255485" marT="127743" marB="127743"/>
                </a:tc>
                <a:tc>
                  <a:txBody>
                    <a:bodyPr/>
                    <a:lstStyle/>
                    <a:p>
                      <a:endParaRPr lang="en-US" sz="4500"/>
                    </a:p>
                  </a:txBody>
                  <a:tcPr marL="255485" marR="255485" marT="127743" marB="127743"/>
                </a:tc>
                <a:tc>
                  <a:txBody>
                    <a:bodyPr/>
                    <a:lstStyle/>
                    <a:p>
                      <a:endParaRPr lang="en-US" sz="4500" dirty="0"/>
                    </a:p>
                  </a:txBody>
                  <a:tcPr marL="255485" marR="255485" marT="127743" marB="127743"/>
                </a:tc>
                <a:tc>
                  <a:txBody>
                    <a:bodyPr/>
                    <a:lstStyle/>
                    <a:p>
                      <a:endParaRPr lang="en-US" sz="4500" dirty="0"/>
                    </a:p>
                  </a:txBody>
                  <a:tcPr marL="255485" marR="255485" marT="127743" marB="127743"/>
                </a:tc>
                <a:tc>
                  <a:txBody>
                    <a:bodyPr/>
                    <a:lstStyle/>
                    <a:p>
                      <a:endParaRPr lang="en-US" sz="4500" dirty="0"/>
                    </a:p>
                  </a:txBody>
                  <a:tcPr marL="255485" marR="255485" marT="127743" marB="127743"/>
                </a:tc>
                <a:tc>
                  <a:txBody>
                    <a:bodyPr/>
                    <a:lstStyle/>
                    <a:p>
                      <a:endParaRPr lang="en-US" sz="4500" dirty="0"/>
                    </a:p>
                  </a:txBody>
                  <a:tcPr marL="255485" marR="255485" marT="127743" marB="127743"/>
                </a:tc>
                <a:tc>
                  <a:txBody>
                    <a:bodyPr/>
                    <a:lstStyle/>
                    <a:p>
                      <a:endParaRPr lang="en-US" sz="4500" dirty="0"/>
                    </a:p>
                  </a:txBody>
                  <a:tcPr marL="255485" marR="255485" marT="127743" marB="127743"/>
                </a:tc>
                <a:extLst>
                  <a:ext uri="{0D108BD9-81ED-4DB2-BD59-A6C34878D82A}">
                    <a16:rowId xmlns:a16="http://schemas.microsoft.com/office/drawing/2014/main" val="1791739158"/>
                  </a:ext>
                </a:extLst>
              </a:tr>
              <a:tr h="1030812">
                <a:tc>
                  <a:txBody>
                    <a:bodyPr/>
                    <a:lstStyle/>
                    <a:p>
                      <a:endParaRPr lang="en-US" sz="4500" dirty="0"/>
                    </a:p>
                  </a:txBody>
                  <a:tcPr marL="255485" marR="255485" marT="127743" marB="127743"/>
                </a:tc>
                <a:tc>
                  <a:txBody>
                    <a:bodyPr/>
                    <a:lstStyle/>
                    <a:p>
                      <a:endParaRPr lang="en-US" sz="4500"/>
                    </a:p>
                  </a:txBody>
                  <a:tcPr marL="255485" marR="255485" marT="127743" marB="127743"/>
                </a:tc>
                <a:tc>
                  <a:txBody>
                    <a:bodyPr/>
                    <a:lstStyle/>
                    <a:p>
                      <a:endParaRPr lang="en-US" sz="4500" dirty="0"/>
                    </a:p>
                  </a:txBody>
                  <a:tcPr marL="255485" marR="255485" marT="127743" marB="127743"/>
                </a:tc>
                <a:tc>
                  <a:txBody>
                    <a:bodyPr/>
                    <a:lstStyle/>
                    <a:p>
                      <a:endParaRPr lang="en-US" sz="4500" dirty="0"/>
                    </a:p>
                  </a:txBody>
                  <a:tcPr marL="255485" marR="255485" marT="127743" marB="127743"/>
                </a:tc>
                <a:tc>
                  <a:txBody>
                    <a:bodyPr/>
                    <a:lstStyle/>
                    <a:p>
                      <a:endParaRPr lang="en-US" sz="4500" dirty="0"/>
                    </a:p>
                  </a:txBody>
                  <a:tcPr marL="255485" marR="255485" marT="127743" marB="127743"/>
                </a:tc>
                <a:tc>
                  <a:txBody>
                    <a:bodyPr/>
                    <a:lstStyle/>
                    <a:p>
                      <a:endParaRPr lang="en-US" sz="4500" dirty="0"/>
                    </a:p>
                  </a:txBody>
                  <a:tcPr marL="255485" marR="255485" marT="127743" marB="127743"/>
                </a:tc>
                <a:tc>
                  <a:txBody>
                    <a:bodyPr/>
                    <a:lstStyle/>
                    <a:p>
                      <a:endParaRPr lang="en-US" sz="4500" dirty="0"/>
                    </a:p>
                  </a:txBody>
                  <a:tcPr marL="255485" marR="255485" marT="127743" marB="127743"/>
                </a:tc>
                <a:extLst>
                  <a:ext uri="{0D108BD9-81ED-4DB2-BD59-A6C34878D82A}">
                    <a16:rowId xmlns:a16="http://schemas.microsoft.com/office/drawing/2014/main" val="3845454539"/>
                  </a:ext>
                </a:extLst>
              </a:tr>
              <a:tr h="1030812">
                <a:tc>
                  <a:txBody>
                    <a:bodyPr/>
                    <a:lstStyle/>
                    <a:p>
                      <a:endParaRPr lang="en-US" sz="4500" dirty="0"/>
                    </a:p>
                  </a:txBody>
                  <a:tcPr marL="255485" marR="255485" marT="127743" marB="127743"/>
                </a:tc>
                <a:tc>
                  <a:txBody>
                    <a:bodyPr/>
                    <a:lstStyle/>
                    <a:p>
                      <a:endParaRPr lang="en-US" sz="4500"/>
                    </a:p>
                  </a:txBody>
                  <a:tcPr marL="255485" marR="255485" marT="127743" marB="127743"/>
                </a:tc>
                <a:tc>
                  <a:txBody>
                    <a:bodyPr/>
                    <a:lstStyle/>
                    <a:p>
                      <a:endParaRPr lang="en-US" sz="4500" dirty="0"/>
                    </a:p>
                  </a:txBody>
                  <a:tcPr marL="255485" marR="255485" marT="127743" marB="127743"/>
                </a:tc>
                <a:tc>
                  <a:txBody>
                    <a:bodyPr/>
                    <a:lstStyle/>
                    <a:p>
                      <a:endParaRPr lang="en-US" sz="4500" dirty="0"/>
                    </a:p>
                  </a:txBody>
                  <a:tcPr marL="255485" marR="255485" marT="127743" marB="127743"/>
                </a:tc>
                <a:tc>
                  <a:txBody>
                    <a:bodyPr/>
                    <a:lstStyle/>
                    <a:p>
                      <a:endParaRPr lang="en-US" sz="4500" dirty="0"/>
                    </a:p>
                  </a:txBody>
                  <a:tcPr marL="255485" marR="255485" marT="127743" marB="127743"/>
                </a:tc>
                <a:tc>
                  <a:txBody>
                    <a:bodyPr/>
                    <a:lstStyle/>
                    <a:p>
                      <a:endParaRPr lang="en-US" sz="4500" dirty="0"/>
                    </a:p>
                  </a:txBody>
                  <a:tcPr marL="255485" marR="255485" marT="127743" marB="127743"/>
                </a:tc>
                <a:tc>
                  <a:txBody>
                    <a:bodyPr/>
                    <a:lstStyle/>
                    <a:p>
                      <a:endParaRPr lang="en-US" sz="4500" dirty="0"/>
                    </a:p>
                  </a:txBody>
                  <a:tcPr marL="255485" marR="255485" marT="127743" marB="127743"/>
                </a:tc>
                <a:extLst>
                  <a:ext uri="{0D108BD9-81ED-4DB2-BD59-A6C34878D82A}">
                    <a16:rowId xmlns:a16="http://schemas.microsoft.com/office/drawing/2014/main" val="3989854315"/>
                  </a:ext>
                </a:extLst>
              </a:tr>
              <a:tr h="1030812">
                <a:tc>
                  <a:txBody>
                    <a:bodyPr/>
                    <a:lstStyle/>
                    <a:p>
                      <a:endParaRPr lang="en-US" sz="4500" dirty="0"/>
                    </a:p>
                  </a:txBody>
                  <a:tcPr marL="255485" marR="255485" marT="127743" marB="127743"/>
                </a:tc>
                <a:tc>
                  <a:txBody>
                    <a:bodyPr/>
                    <a:lstStyle/>
                    <a:p>
                      <a:endParaRPr lang="en-US" sz="4500"/>
                    </a:p>
                  </a:txBody>
                  <a:tcPr marL="255485" marR="255485" marT="127743" marB="127743"/>
                </a:tc>
                <a:tc>
                  <a:txBody>
                    <a:bodyPr/>
                    <a:lstStyle/>
                    <a:p>
                      <a:endParaRPr lang="en-US" sz="4500" dirty="0"/>
                    </a:p>
                  </a:txBody>
                  <a:tcPr marL="255485" marR="255485" marT="127743" marB="127743"/>
                </a:tc>
                <a:tc>
                  <a:txBody>
                    <a:bodyPr/>
                    <a:lstStyle/>
                    <a:p>
                      <a:endParaRPr lang="en-US" sz="4500" dirty="0"/>
                    </a:p>
                  </a:txBody>
                  <a:tcPr marL="255485" marR="255485" marT="127743" marB="127743"/>
                </a:tc>
                <a:tc>
                  <a:txBody>
                    <a:bodyPr/>
                    <a:lstStyle/>
                    <a:p>
                      <a:endParaRPr lang="en-US" sz="4500" dirty="0"/>
                    </a:p>
                  </a:txBody>
                  <a:tcPr marL="255485" marR="255485" marT="127743" marB="127743"/>
                </a:tc>
                <a:tc>
                  <a:txBody>
                    <a:bodyPr/>
                    <a:lstStyle/>
                    <a:p>
                      <a:endParaRPr lang="en-US" sz="4500" dirty="0"/>
                    </a:p>
                  </a:txBody>
                  <a:tcPr marL="255485" marR="255485" marT="127743" marB="127743"/>
                </a:tc>
                <a:tc>
                  <a:txBody>
                    <a:bodyPr/>
                    <a:lstStyle/>
                    <a:p>
                      <a:endParaRPr lang="en-US" sz="4500" dirty="0"/>
                    </a:p>
                  </a:txBody>
                  <a:tcPr marL="255485" marR="255485" marT="127743" marB="127743"/>
                </a:tc>
                <a:extLst>
                  <a:ext uri="{0D108BD9-81ED-4DB2-BD59-A6C34878D82A}">
                    <a16:rowId xmlns:a16="http://schemas.microsoft.com/office/drawing/2014/main" val="369931685"/>
                  </a:ext>
                </a:extLst>
              </a:tr>
              <a:tr h="1030812">
                <a:tc>
                  <a:txBody>
                    <a:bodyPr/>
                    <a:lstStyle/>
                    <a:p>
                      <a:endParaRPr lang="en-US" sz="4500" dirty="0"/>
                    </a:p>
                  </a:txBody>
                  <a:tcPr marL="255485" marR="255485" marT="127743" marB="127743"/>
                </a:tc>
                <a:tc>
                  <a:txBody>
                    <a:bodyPr/>
                    <a:lstStyle/>
                    <a:p>
                      <a:endParaRPr lang="en-US" sz="4500"/>
                    </a:p>
                  </a:txBody>
                  <a:tcPr marL="255485" marR="255485" marT="127743" marB="127743"/>
                </a:tc>
                <a:tc>
                  <a:txBody>
                    <a:bodyPr/>
                    <a:lstStyle/>
                    <a:p>
                      <a:endParaRPr lang="en-US" sz="4500" dirty="0"/>
                    </a:p>
                  </a:txBody>
                  <a:tcPr marL="255485" marR="255485" marT="127743" marB="127743"/>
                </a:tc>
                <a:tc>
                  <a:txBody>
                    <a:bodyPr/>
                    <a:lstStyle/>
                    <a:p>
                      <a:endParaRPr lang="en-US" sz="4500" dirty="0"/>
                    </a:p>
                  </a:txBody>
                  <a:tcPr marL="255485" marR="255485" marT="127743" marB="127743"/>
                </a:tc>
                <a:tc>
                  <a:txBody>
                    <a:bodyPr/>
                    <a:lstStyle/>
                    <a:p>
                      <a:endParaRPr lang="en-US" sz="4500" dirty="0"/>
                    </a:p>
                  </a:txBody>
                  <a:tcPr marL="255485" marR="255485" marT="127743" marB="127743"/>
                </a:tc>
                <a:tc>
                  <a:txBody>
                    <a:bodyPr/>
                    <a:lstStyle/>
                    <a:p>
                      <a:endParaRPr lang="en-US" sz="4500" dirty="0"/>
                    </a:p>
                  </a:txBody>
                  <a:tcPr marL="255485" marR="255485" marT="127743" marB="127743"/>
                </a:tc>
                <a:tc>
                  <a:txBody>
                    <a:bodyPr/>
                    <a:lstStyle/>
                    <a:p>
                      <a:endParaRPr lang="en-US" sz="4500" dirty="0"/>
                    </a:p>
                  </a:txBody>
                  <a:tcPr marL="255485" marR="255485" marT="127743" marB="127743"/>
                </a:tc>
                <a:extLst>
                  <a:ext uri="{0D108BD9-81ED-4DB2-BD59-A6C34878D82A}">
                    <a16:rowId xmlns:a16="http://schemas.microsoft.com/office/drawing/2014/main" val="2305442850"/>
                  </a:ext>
                </a:extLst>
              </a:tr>
              <a:tr h="1030812">
                <a:tc>
                  <a:txBody>
                    <a:bodyPr/>
                    <a:lstStyle/>
                    <a:p>
                      <a:endParaRPr lang="en-US" sz="4500" dirty="0"/>
                    </a:p>
                  </a:txBody>
                  <a:tcPr marL="255485" marR="255485" marT="127743" marB="127743"/>
                </a:tc>
                <a:tc>
                  <a:txBody>
                    <a:bodyPr/>
                    <a:lstStyle/>
                    <a:p>
                      <a:endParaRPr lang="en-US" sz="4500"/>
                    </a:p>
                  </a:txBody>
                  <a:tcPr marL="255485" marR="255485" marT="127743" marB="127743"/>
                </a:tc>
                <a:tc>
                  <a:txBody>
                    <a:bodyPr/>
                    <a:lstStyle/>
                    <a:p>
                      <a:endParaRPr lang="en-US" sz="4500" dirty="0"/>
                    </a:p>
                  </a:txBody>
                  <a:tcPr marL="255485" marR="255485" marT="127743" marB="127743"/>
                </a:tc>
                <a:tc>
                  <a:txBody>
                    <a:bodyPr/>
                    <a:lstStyle/>
                    <a:p>
                      <a:endParaRPr lang="en-US" sz="4500" dirty="0"/>
                    </a:p>
                  </a:txBody>
                  <a:tcPr marL="255485" marR="255485" marT="127743" marB="127743"/>
                </a:tc>
                <a:tc>
                  <a:txBody>
                    <a:bodyPr/>
                    <a:lstStyle/>
                    <a:p>
                      <a:endParaRPr lang="en-US" sz="4500" dirty="0"/>
                    </a:p>
                  </a:txBody>
                  <a:tcPr marL="255485" marR="255485" marT="127743" marB="127743"/>
                </a:tc>
                <a:tc>
                  <a:txBody>
                    <a:bodyPr/>
                    <a:lstStyle/>
                    <a:p>
                      <a:endParaRPr lang="en-US" sz="4500" dirty="0"/>
                    </a:p>
                  </a:txBody>
                  <a:tcPr marL="255485" marR="255485" marT="127743" marB="127743"/>
                </a:tc>
                <a:tc>
                  <a:txBody>
                    <a:bodyPr/>
                    <a:lstStyle/>
                    <a:p>
                      <a:endParaRPr lang="en-US" sz="4500" dirty="0"/>
                    </a:p>
                  </a:txBody>
                  <a:tcPr marL="255485" marR="255485" marT="127743" marB="127743"/>
                </a:tc>
                <a:extLst>
                  <a:ext uri="{0D108BD9-81ED-4DB2-BD59-A6C34878D82A}">
                    <a16:rowId xmlns:a16="http://schemas.microsoft.com/office/drawing/2014/main" val="2099005567"/>
                  </a:ext>
                </a:extLst>
              </a:tr>
              <a:tr h="1030812">
                <a:tc>
                  <a:txBody>
                    <a:bodyPr/>
                    <a:lstStyle/>
                    <a:p>
                      <a:endParaRPr lang="en-US" sz="4500" dirty="0"/>
                    </a:p>
                  </a:txBody>
                  <a:tcPr marL="255485" marR="255485" marT="127743" marB="127743"/>
                </a:tc>
                <a:tc>
                  <a:txBody>
                    <a:bodyPr/>
                    <a:lstStyle/>
                    <a:p>
                      <a:endParaRPr lang="en-US" sz="4500"/>
                    </a:p>
                  </a:txBody>
                  <a:tcPr marL="255485" marR="255485" marT="127743" marB="127743"/>
                </a:tc>
                <a:tc>
                  <a:txBody>
                    <a:bodyPr/>
                    <a:lstStyle/>
                    <a:p>
                      <a:endParaRPr lang="en-US" sz="4500" dirty="0"/>
                    </a:p>
                  </a:txBody>
                  <a:tcPr marL="255485" marR="255485" marT="127743" marB="127743"/>
                </a:tc>
                <a:tc>
                  <a:txBody>
                    <a:bodyPr/>
                    <a:lstStyle/>
                    <a:p>
                      <a:endParaRPr lang="en-US" sz="4500" dirty="0"/>
                    </a:p>
                  </a:txBody>
                  <a:tcPr marL="255485" marR="255485" marT="127743" marB="127743"/>
                </a:tc>
                <a:tc>
                  <a:txBody>
                    <a:bodyPr/>
                    <a:lstStyle/>
                    <a:p>
                      <a:endParaRPr lang="en-US" sz="4500" dirty="0"/>
                    </a:p>
                  </a:txBody>
                  <a:tcPr marL="255485" marR="255485" marT="127743" marB="127743"/>
                </a:tc>
                <a:tc>
                  <a:txBody>
                    <a:bodyPr/>
                    <a:lstStyle/>
                    <a:p>
                      <a:endParaRPr lang="en-US" sz="4500" dirty="0"/>
                    </a:p>
                  </a:txBody>
                  <a:tcPr marL="255485" marR="255485" marT="127743" marB="127743"/>
                </a:tc>
                <a:tc>
                  <a:txBody>
                    <a:bodyPr/>
                    <a:lstStyle/>
                    <a:p>
                      <a:endParaRPr lang="en-US" sz="4500" dirty="0"/>
                    </a:p>
                  </a:txBody>
                  <a:tcPr marL="255485" marR="255485" marT="127743" marB="127743"/>
                </a:tc>
                <a:extLst>
                  <a:ext uri="{0D108BD9-81ED-4DB2-BD59-A6C34878D82A}">
                    <a16:rowId xmlns:a16="http://schemas.microsoft.com/office/drawing/2014/main" val="1327040761"/>
                  </a:ext>
                </a:extLst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14529821" y="3973962"/>
            <a:ext cx="414740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>
                <a:solidFill>
                  <a:srgbClr val="FF0000"/>
                </a:solidFill>
              </a:rPr>
              <a:t>Q</a:t>
            </a:r>
            <a:r>
              <a:rPr lang="en-US" sz="6600" b="1" dirty="0"/>
              <a:t>uick Jobs</a:t>
            </a:r>
          </a:p>
        </p:txBody>
      </p:sp>
      <p:sp>
        <p:nvSpPr>
          <p:cNvPr id="23" name="Arrow: Right 22"/>
          <p:cNvSpPr/>
          <p:nvPr/>
        </p:nvSpPr>
        <p:spPr>
          <a:xfrm rot="5400000">
            <a:off x="24897046" y="13628640"/>
            <a:ext cx="8919917" cy="4320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86559" y="10424160"/>
            <a:ext cx="1096272" cy="1403230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-51448" y="120703"/>
            <a:ext cx="43219592" cy="3563517"/>
            <a:chOff x="-51448" y="120703"/>
            <a:chExt cx="43219592" cy="3563517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51448" y="138136"/>
              <a:ext cx="36627448" cy="1102194"/>
            </a:xfrm>
            <a:prstGeom prst="rect">
              <a:avLst/>
            </a:prstGeom>
          </p:spPr>
        </p:pic>
        <p:sp>
          <p:nvSpPr>
            <p:cNvPr id="21" name="Rectangle 20"/>
            <p:cNvSpPr/>
            <p:nvPr/>
          </p:nvSpPr>
          <p:spPr>
            <a:xfrm>
              <a:off x="5798765" y="1168935"/>
              <a:ext cx="24927021" cy="92333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5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University Connection Technology Web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7203514" y="120703"/>
              <a:ext cx="2575367" cy="1048229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solidFill>
                    <a:srgbClr val="FF0000"/>
                  </a:solidFill>
                </a:rPr>
                <a:t>BRANDON </a:t>
              </a:r>
            </a:p>
            <a:p>
              <a:r>
                <a:rPr lang="en-US" sz="800" dirty="0">
                  <a:solidFill>
                    <a:srgbClr val="FF0000"/>
                  </a:solidFill>
                </a:rPr>
                <a:t>TORRES ASME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21767638" y="120703"/>
              <a:ext cx="1974451" cy="1017091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solidFill>
                    <a:srgbClr val="FF0000"/>
                  </a:solidFill>
                </a:rPr>
                <a:t>BRANDON </a:t>
              </a:r>
            </a:p>
            <a:p>
              <a:r>
                <a:rPr lang="en-US" sz="800" dirty="0">
                  <a:solidFill>
                    <a:srgbClr val="FF0000"/>
                  </a:solidFill>
                </a:rPr>
                <a:t>TORRES</a:t>
              </a:r>
            </a:p>
          </p:txBody>
        </p:sp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764658" y="128568"/>
              <a:ext cx="1335685" cy="1083670"/>
            </a:xfrm>
            <a:prstGeom prst="rect">
              <a:avLst/>
            </a:prstGeom>
          </p:spPr>
        </p:pic>
        <p:sp>
          <p:nvSpPr>
            <p:cNvPr id="27" name="TextBox 26"/>
            <p:cNvSpPr txBox="1"/>
            <p:nvPr/>
          </p:nvSpPr>
          <p:spPr>
            <a:xfrm>
              <a:off x="33985200" y="2299225"/>
              <a:ext cx="9182944" cy="1384995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accent5"/>
                  </a:solidFill>
                </a:rPr>
                <a:t>American Society of Mechanical Engineering </a:t>
              </a:r>
            </a:p>
            <a:p>
              <a:r>
                <a:rPr lang="en-US" sz="2800" dirty="0">
                  <a:solidFill>
                    <a:schemeClr val="accent5"/>
                  </a:solidFill>
                </a:rPr>
                <a:t>American Institute with aeronautics and Astronautics</a:t>
              </a:r>
            </a:p>
            <a:p>
              <a:r>
                <a:rPr lang="en-US" sz="2800" dirty="0">
                  <a:solidFill>
                    <a:schemeClr val="accent5"/>
                  </a:solidFill>
                </a:rPr>
                <a:t>3D Printing Club</a:t>
              </a:r>
              <a:endParaRPr lang="en-US" sz="2800" dirty="0"/>
            </a:p>
          </p:txBody>
        </p:sp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1092034" y="1044897"/>
              <a:ext cx="418755" cy="563414"/>
            </a:xfrm>
            <a:prstGeom prst="rect">
              <a:avLst/>
            </a:prstGeom>
          </p:spPr>
        </p:pic>
        <p:cxnSp>
          <p:nvCxnSpPr>
            <p:cNvPr id="29" name="Straight Connector 28"/>
            <p:cNvCxnSpPr>
              <a:endCxn id="28" idx="2"/>
            </p:cNvCxnSpPr>
            <p:nvPr/>
          </p:nvCxnSpPr>
          <p:spPr>
            <a:xfrm flipH="1" flipV="1">
              <a:off x="31301410" y="1608312"/>
              <a:ext cx="4629076" cy="69091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/>
          <p:cNvSpPr txBox="1"/>
          <p:nvPr/>
        </p:nvSpPr>
        <p:spPr>
          <a:xfrm>
            <a:off x="-86610" y="303695"/>
            <a:ext cx="161976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rgbClr val="FF0000"/>
                </a:solidFill>
                <a:highlight>
                  <a:srgbClr val="008080"/>
                </a:highlight>
              </a:rPr>
              <a:t>                    UC TECHWEB                                                           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86559" y="7981477"/>
            <a:ext cx="1096272" cy="1403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6956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5690945" y="2992695"/>
            <a:ext cx="27281806" cy="22887300"/>
            <a:chOff x="12192000" y="11311164"/>
            <a:chExt cx="12405541" cy="10407278"/>
          </a:xfrm>
        </p:grpSpPr>
        <p:cxnSp>
          <p:nvCxnSpPr>
            <p:cNvPr id="16" name="Straight Connector 15"/>
            <p:cNvCxnSpPr>
              <a:cxnSpLocks/>
            </p:cNvCxnSpPr>
            <p:nvPr/>
          </p:nvCxnSpPr>
          <p:spPr>
            <a:xfrm>
              <a:off x="12192000" y="11311164"/>
              <a:ext cx="12192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874159" y="12727046"/>
              <a:ext cx="10795216" cy="4678454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13056289" y="17886999"/>
              <a:ext cx="11541252" cy="7137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SOME PEOPLE WON’T WANT TO POST THEIR IDEA DIRECTLY WITHOUT SIGNED DOCUMENTATION. IF THAT’S THE CASE </a:t>
              </a:r>
            </a:p>
            <a:p>
              <a:r>
                <a:rPr lang="en-US" sz="3200" dirty="0"/>
                <a:t>IT CAN BE GENERIC. AND ONLY SAY CONTACT IF INTERESTED.  Would like to charge a small fee (10$ or so to post something like this</a:t>
              </a:r>
            </a:p>
            <a:p>
              <a:r>
                <a:rPr lang="en-US" sz="3200" dirty="0"/>
                <a:t>Or we can think of a better way to make it legit so no scams happen.</a:t>
              </a:r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889971" y="19304069"/>
              <a:ext cx="10779404" cy="972870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12889971" y="20276939"/>
              <a:ext cx="10255779" cy="14415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dirty="0"/>
                <a:t>CONTACT: </a:t>
              </a:r>
              <a:r>
                <a:rPr lang="en-US" sz="4000" dirty="0">
                  <a:hlinkClick r:id="rId4"/>
                </a:rPr>
                <a:t>TORRESFTW06@GMAIL.COM</a:t>
              </a:r>
              <a:endParaRPr lang="en-US" sz="4000" dirty="0"/>
            </a:p>
            <a:p>
              <a:r>
                <a:rPr lang="en-US" sz="4000" dirty="0"/>
                <a:t>NAME: BRANDON</a:t>
              </a:r>
            </a:p>
            <a:p>
              <a:endParaRPr lang="en-US" sz="4000" dirty="0"/>
            </a:p>
            <a:p>
              <a:r>
                <a:rPr lang="en-US" sz="4000" dirty="0"/>
                <a:t>JOB: WILL GO OVER AFTER CONVERSATION AND SIGNED DOCUMENTION STATING THAT THE IDEA CANNOT BE STOLEN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-51448" y="120703"/>
            <a:ext cx="43219592" cy="3378851"/>
            <a:chOff x="-51448" y="120703"/>
            <a:chExt cx="43219592" cy="3378851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51448" y="138136"/>
              <a:ext cx="36627448" cy="1102194"/>
            </a:xfrm>
            <a:prstGeom prst="rect">
              <a:avLst/>
            </a:prstGeom>
          </p:spPr>
        </p:pic>
        <p:sp>
          <p:nvSpPr>
            <p:cNvPr id="21" name="Rectangle 20"/>
            <p:cNvSpPr/>
            <p:nvPr/>
          </p:nvSpPr>
          <p:spPr>
            <a:xfrm>
              <a:off x="5798765" y="1168935"/>
              <a:ext cx="24927021" cy="92333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5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University Connection Technology Web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7203514" y="120703"/>
              <a:ext cx="2575367" cy="1048229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solidFill>
                    <a:srgbClr val="FF0000"/>
                  </a:solidFill>
                </a:rPr>
                <a:t>BRANDON </a:t>
              </a:r>
            </a:p>
            <a:p>
              <a:r>
                <a:rPr lang="en-US" sz="800" dirty="0">
                  <a:solidFill>
                    <a:srgbClr val="FF0000"/>
                  </a:solidFill>
                </a:rPr>
                <a:t>TORRES ASME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21767638" y="120703"/>
              <a:ext cx="1974451" cy="1017091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solidFill>
                    <a:srgbClr val="FF0000"/>
                  </a:solidFill>
                </a:rPr>
                <a:t>BRANDON </a:t>
              </a:r>
            </a:p>
            <a:p>
              <a:r>
                <a:rPr lang="en-US" sz="800" dirty="0">
                  <a:solidFill>
                    <a:srgbClr val="FF0000"/>
                  </a:solidFill>
                </a:rPr>
                <a:t>TORRES</a:t>
              </a:r>
            </a:p>
          </p:txBody>
        </p:sp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764658" y="128568"/>
              <a:ext cx="1335685" cy="1083670"/>
            </a:xfrm>
            <a:prstGeom prst="rect">
              <a:avLst/>
            </a:prstGeom>
          </p:spPr>
        </p:pic>
        <p:sp>
          <p:nvSpPr>
            <p:cNvPr id="27" name="TextBox 26"/>
            <p:cNvSpPr txBox="1"/>
            <p:nvPr/>
          </p:nvSpPr>
          <p:spPr>
            <a:xfrm>
              <a:off x="35930486" y="2299225"/>
              <a:ext cx="7237658" cy="1200329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5"/>
                  </a:solidFill>
                </a:rPr>
                <a:t>American Society of Mechanical Engineering </a:t>
              </a:r>
            </a:p>
            <a:p>
              <a:r>
                <a:rPr lang="en-US" sz="2400" dirty="0">
                  <a:solidFill>
                    <a:schemeClr val="accent5"/>
                  </a:solidFill>
                </a:rPr>
                <a:t>American Institute with aeronautics and Astronautics</a:t>
              </a:r>
            </a:p>
            <a:p>
              <a:r>
                <a:rPr lang="en-US" sz="2400" dirty="0">
                  <a:solidFill>
                    <a:schemeClr val="accent5"/>
                  </a:solidFill>
                </a:rPr>
                <a:t>3D Printing Club</a:t>
              </a:r>
              <a:endParaRPr lang="en-US" sz="2400" dirty="0"/>
            </a:p>
          </p:txBody>
        </p:sp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1092034" y="1044897"/>
              <a:ext cx="418755" cy="563414"/>
            </a:xfrm>
            <a:prstGeom prst="rect">
              <a:avLst/>
            </a:prstGeom>
          </p:spPr>
        </p:pic>
        <p:cxnSp>
          <p:nvCxnSpPr>
            <p:cNvPr id="29" name="Straight Connector 28"/>
            <p:cNvCxnSpPr>
              <a:endCxn id="28" idx="2"/>
            </p:cNvCxnSpPr>
            <p:nvPr/>
          </p:nvCxnSpPr>
          <p:spPr>
            <a:xfrm flipH="1" flipV="1">
              <a:off x="31301410" y="1608312"/>
              <a:ext cx="4629076" cy="69091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/>
          <p:cNvSpPr txBox="1"/>
          <p:nvPr/>
        </p:nvSpPr>
        <p:spPr>
          <a:xfrm>
            <a:off x="-86610" y="303695"/>
            <a:ext cx="161976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rgbClr val="FF0000"/>
                </a:solidFill>
                <a:highlight>
                  <a:srgbClr val="008080"/>
                </a:highlight>
              </a:rPr>
              <a:t>                    UC TECHWEB                                                           </a:t>
            </a:r>
          </a:p>
        </p:txBody>
      </p:sp>
      <p:cxnSp>
        <p:nvCxnSpPr>
          <p:cNvPr id="5" name="Straight Connector 4"/>
          <p:cNvCxnSpPr>
            <a:cxnSpLocks/>
          </p:cNvCxnSpPr>
          <p:nvPr/>
        </p:nvCxnSpPr>
        <p:spPr>
          <a:xfrm>
            <a:off x="0" y="16395133"/>
            <a:ext cx="36576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468494" y="4237883"/>
            <a:ext cx="672262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400" b="1" dirty="0">
                <a:solidFill>
                  <a:srgbClr val="FF0000"/>
                </a:solidFill>
              </a:rPr>
              <a:t>Q</a:t>
            </a:r>
            <a:r>
              <a:rPr lang="en-US" sz="5400" b="1" dirty="0"/>
              <a:t>uick Job Attachment</a:t>
            </a:r>
          </a:p>
        </p:txBody>
      </p:sp>
    </p:spTree>
    <p:extLst>
      <p:ext uri="{BB962C8B-B14F-4D97-AF65-F5344CB8AC3E}">
        <p14:creationId xmlns:p14="http://schemas.microsoft.com/office/powerpoint/2010/main" val="40263656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6522722"/>
              </p:ext>
            </p:extLst>
          </p:nvPr>
        </p:nvGraphicFramePr>
        <p:xfrm>
          <a:off x="491265" y="7490031"/>
          <a:ext cx="34229040" cy="154533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6504432">
                  <a:extLst>
                    <a:ext uri="{9D8B030D-6E8A-4147-A177-3AD203B41FA5}">
                      <a16:colId xmlns:a16="http://schemas.microsoft.com/office/drawing/2014/main" val="924042568"/>
                    </a:ext>
                  </a:extLst>
                </a:gridCol>
                <a:gridCol w="6931152">
                  <a:extLst>
                    <a:ext uri="{9D8B030D-6E8A-4147-A177-3AD203B41FA5}">
                      <a16:colId xmlns:a16="http://schemas.microsoft.com/office/drawing/2014/main" val="553739950"/>
                    </a:ext>
                  </a:extLst>
                </a:gridCol>
                <a:gridCol w="6931152">
                  <a:extLst>
                    <a:ext uri="{9D8B030D-6E8A-4147-A177-3AD203B41FA5}">
                      <a16:colId xmlns:a16="http://schemas.microsoft.com/office/drawing/2014/main" val="2772814672"/>
                    </a:ext>
                  </a:extLst>
                </a:gridCol>
                <a:gridCol w="11505559">
                  <a:extLst>
                    <a:ext uri="{9D8B030D-6E8A-4147-A177-3AD203B41FA5}">
                      <a16:colId xmlns:a16="http://schemas.microsoft.com/office/drawing/2014/main" val="2533977632"/>
                    </a:ext>
                  </a:extLst>
                </a:gridCol>
                <a:gridCol w="2356745">
                  <a:extLst>
                    <a:ext uri="{9D8B030D-6E8A-4147-A177-3AD203B41FA5}">
                      <a16:colId xmlns:a16="http://schemas.microsoft.com/office/drawing/2014/main" val="1609769663"/>
                    </a:ext>
                  </a:extLst>
                </a:gridCol>
              </a:tblGrid>
              <a:tr h="1158321">
                <a:tc>
                  <a:txBody>
                    <a:bodyPr/>
                    <a:lstStyle/>
                    <a:p>
                      <a:r>
                        <a:rPr lang="en-US" dirty="0"/>
                        <a:t>COMPANY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TITLE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FILE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0787695"/>
                  </a:ext>
                </a:extLst>
              </a:tr>
              <a:tr h="1158321">
                <a:tc>
                  <a:txBody>
                    <a:bodyPr/>
                    <a:lstStyle/>
                    <a:p>
                      <a:r>
                        <a:rPr lang="en-US" dirty="0"/>
                        <a:t>Boeing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Design Engineer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Saint Louis MO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05/22/2017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4968820"/>
                  </a:ext>
                </a:extLst>
              </a:tr>
              <a:tr h="1158321">
                <a:tc>
                  <a:txBody>
                    <a:bodyPr/>
                    <a:lstStyle/>
                    <a:p>
                      <a:r>
                        <a:rPr lang="en-US" dirty="0"/>
                        <a:t>Universe Corp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Modeler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Bridgeton MO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05/13/2017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7717181"/>
                  </a:ext>
                </a:extLst>
              </a:tr>
              <a:tr h="87533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203027"/>
                  </a:ext>
                </a:extLst>
              </a:tr>
              <a:tr h="97256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008967"/>
                  </a:ext>
                </a:extLst>
              </a:tr>
              <a:tr h="87533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6913403"/>
                  </a:ext>
                </a:extLst>
              </a:tr>
              <a:tr h="87533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1739158"/>
                  </a:ext>
                </a:extLst>
              </a:tr>
              <a:tr h="87533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5454539"/>
                  </a:ext>
                </a:extLst>
              </a:tr>
              <a:tr h="87533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9854315"/>
                  </a:ext>
                </a:extLst>
              </a:tr>
              <a:tr h="87533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931685"/>
                  </a:ext>
                </a:extLst>
              </a:tr>
              <a:tr h="87533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5442850"/>
                  </a:ext>
                </a:extLst>
              </a:tr>
              <a:tr h="87533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9005567"/>
                  </a:ext>
                </a:extLst>
              </a:tr>
              <a:tr h="87533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7040761"/>
                  </a:ext>
                </a:extLst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13783628" y="6056429"/>
            <a:ext cx="847725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/>
              <a:t>Job Opportunities</a:t>
            </a:r>
          </a:p>
        </p:txBody>
      </p:sp>
      <p:cxnSp>
        <p:nvCxnSpPr>
          <p:cNvPr id="16" name="Straight Connector 15"/>
          <p:cNvCxnSpPr>
            <a:cxnSpLocks/>
          </p:cNvCxnSpPr>
          <p:nvPr/>
        </p:nvCxnSpPr>
        <p:spPr>
          <a:xfrm>
            <a:off x="-51448" y="23594604"/>
            <a:ext cx="366274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99489" y="9930266"/>
            <a:ext cx="857024" cy="1096992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-51448" y="120703"/>
            <a:ext cx="43219592" cy="3563517"/>
            <a:chOff x="-51448" y="120703"/>
            <a:chExt cx="43219592" cy="3563517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51448" y="138136"/>
              <a:ext cx="36627448" cy="1102194"/>
            </a:xfrm>
            <a:prstGeom prst="rect">
              <a:avLst/>
            </a:prstGeom>
          </p:spPr>
        </p:pic>
        <p:sp>
          <p:nvSpPr>
            <p:cNvPr id="18" name="Rectangle 17"/>
            <p:cNvSpPr/>
            <p:nvPr/>
          </p:nvSpPr>
          <p:spPr>
            <a:xfrm>
              <a:off x="5798765" y="1168935"/>
              <a:ext cx="24927021" cy="92333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5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University Connection Technology Web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7203514" y="120703"/>
              <a:ext cx="2575367" cy="1048229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solidFill>
                    <a:srgbClr val="FF0000"/>
                  </a:solidFill>
                </a:rPr>
                <a:t>BRANDON </a:t>
              </a:r>
            </a:p>
            <a:p>
              <a:r>
                <a:rPr lang="en-US" sz="800" dirty="0">
                  <a:solidFill>
                    <a:srgbClr val="FF0000"/>
                  </a:solidFill>
                </a:rPr>
                <a:t>TORRES ASME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1767638" y="120703"/>
              <a:ext cx="1974451" cy="1017091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solidFill>
                    <a:srgbClr val="FF0000"/>
                  </a:solidFill>
                </a:rPr>
                <a:t>BRANDON </a:t>
              </a:r>
            </a:p>
            <a:p>
              <a:r>
                <a:rPr lang="en-US" sz="800" dirty="0">
                  <a:solidFill>
                    <a:srgbClr val="FF0000"/>
                  </a:solidFill>
                </a:rPr>
                <a:t>TORRES</a:t>
              </a:r>
            </a:p>
          </p:txBody>
        </p:sp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764658" y="128568"/>
              <a:ext cx="1335685" cy="1083670"/>
            </a:xfrm>
            <a:prstGeom prst="rect">
              <a:avLst/>
            </a:prstGeom>
          </p:spPr>
        </p:pic>
        <p:sp>
          <p:nvSpPr>
            <p:cNvPr id="25" name="TextBox 24"/>
            <p:cNvSpPr txBox="1"/>
            <p:nvPr/>
          </p:nvSpPr>
          <p:spPr>
            <a:xfrm>
              <a:off x="34720305" y="2299225"/>
              <a:ext cx="8447839" cy="1384995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accent5"/>
                  </a:solidFill>
                </a:rPr>
                <a:t>American Society of Mechanical Engineering </a:t>
              </a:r>
            </a:p>
            <a:p>
              <a:r>
                <a:rPr lang="en-US" sz="2800" dirty="0">
                  <a:solidFill>
                    <a:schemeClr val="accent5"/>
                  </a:solidFill>
                </a:rPr>
                <a:t>American Institute with aeronautics and Astronautics</a:t>
              </a:r>
            </a:p>
            <a:p>
              <a:r>
                <a:rPr lang="en-US" sz="2800" dirty="0">
                  <a:solidFill>
                    <a:schemeClr val="accent5"/>
                  </a:solidFill>
                </a:rPr>
                <a:t>3D Printing Club</a:t>
              </a:r>
              <a:endParaRPr lang="en-US" sz="2800" dirty="0"/>
            </a:p>
          </p:txBody>
        </p:sp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1092034" y="1044897"/>
              <a:ext cx="418755" cy="563414"/>
            </a:xfrm>
            <a:prstGeom prst="rect">
              <a:avLst/>
            </a:prstGeom>
          </p:spPr>
        </p:pic>
        <p:cxnSp>
          <p:nvCxnSpPr>
            <p:cNvPr id="28" name="Straight Connector 27"/>
            <p:cNvCxnSpPr>
              <a:endCxn id="27" idx="2"/>
            </p:cNvCxnSpPr>
            <p:nvPr/>
          </p:nvCxnSpPr>
          <p:spPr>
            <a:xfrm flipH="1" flipV="1">
              <a:off x="31301410" y="1608312"/>
              <a:ext cx="4629076" cy="69091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TextBox 28"/>
          <p:cNvSpPr txBox="1"/>
          <p:nvPr/>
        </p:nvSpPr>
        <p:spPr>
          <a:xfrm>
            <a:off x="-86610" y="303695"/>
            <a:ext cx="161976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rgbClr val="FF0000"/>
                </a:solidFill>
                <a:highlight>
                  <a:srgbClr val="008080"/>
                </a:highlight>
              </a:rPr>
              <a:t>                    UC TECHWEB                                                           </a:t>
            </a: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99489" y="8730557"/>
            <a:ext cx="857024" cy="1096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1508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1023" y="0"/>
            <a:ext cx="21024311" cy="1395795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1023" y="13957959"/>
            <a:ext cx="21024311" cy="1578625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53440" y="1066800"/>
            <a:ext cx="64312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ATTACHED JOB OPPORTUNITY FILE</a:t>
            </a:r>
          </a:p>
        </p:txBody>
      </p:sp>
    </p:spTree>
    <p:extLst>
      <p:ext uri="{BB962C8B-B14F-4D97-AF65-F5344CB8AC3E}">
        <p14:creationId xmlns:p14="http://schemas.microsoft.com/office/powerpoint/2010/main" val="18965328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19365" y="1638129"/>
            <a:ext cx="3849590" cy="371425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5572896" y="5869851"/>
            <a:ext cx="5221927" cy="14212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Clubs</a:t>
            </a:r>
            <a:r>
              <a:rPr lang="en-US" sz="1200" b="1" dirty="0"/>
              <a:t>: (CLICK FOR THE CLUB MIZZOU SITE)</a:t>
            </a:r>
          </a:p>
          <a:p>
            <a:r>
              <a:rPr lang="en-US" sz="1200" dirty="0"/>
              <a:t>American Society of Mechanical Engineers – Vice President</a:t>
            </a:r>
          </a:p>
          <a:p>
            <a:r>
              <a:rPr lang="en-US" sz="1200" dirty="0"/>
              <a:t>Students for the Exploration and Development of Space- Vice President</a:t>
            </a:r>
          </a:p>
          <a:p>
            <a:r>
              <a:rPr lang="en-US" sz="1200" dirty="0"/>
              <a:t>American Institute of Aeronautics and Astronautics-Treasurer</a:t>
            </a:r>
          </a:p>
          <a:p>
            <a:r>
              <a:rPr lang="en-US" sz="1200" dirty="0"/>
              <a:t>3D printing Club-Secretary </a:t>
            </a:r>
          </a:p>
          <a:p>
            <a:endParaRPr lang="en-US" sz="12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48160" y="280123"/>
            <a:ext cx="12192000" cy="36688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2093096" y="7783270"/>
            <a:ext cx="5559179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       [ASME] American Society of Mechanical Engineers </a:t>
            </a:r>
            <a:r>
              <a:rPr lang="en-US" dirty="0"/>
              <a:t>– </a:t>
            </a:r>
          </a:p>
          <a:p>
            <a:endParaRPr lang="en-US" dirty="0"/>
          </a:p>
          <a:p>
            <a:r>
              <a:rPr lang="en-US" dirty="0"/>
              <a:t>I held the position of team lead when we placed 2</a:t>
            </a:r>
            <a:r>
              <a:rPr lang="en-US" baseline="30000" dirty="0"/>
              <a:t>nd</a:t>
            </a:r>
            <a:r>
              <a:rPr lang="en-US" dirty="0"/>
              <a:t> in the Lighter than Air ASME Robotics competition of 2014. Modeled and 3d printed the frame. Solely designed the landing structure. Soldered electronics and assisted in the coding of the software. </a:t>
            </a:r>
          </a:p>
          <a:p>
            <a:endParaRPr lang="en-US" dirty="0"/>
          </a:p>
          <a:p>
            <a:r>
              <a:rPr lang="en-US" dirty="0"/>
              <a:t>[Displays only 5 sentences, clicks to open]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2367258" y="1038067"/>
            <a:ext cx="11633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Expected graduation date:                                       BRANDON TORRES                                               MECHANICAL ENGINEERING</a:t>
            </a:r>
          </a:p>
          <a:p>
            <a:r>
              <a:rPr lang="en-US" dirty="0"/>
              <a:t>May 2017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29682" y="7716429"/>
            <a:ext cx="4570314" cy="2561318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2093096" y="11256837"/>
            <a:ext cx="555917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[SEDS]- Students for the Exploration and Development of Space-</a:t>
            </a:r>
          </a:p>
          <a:p>
            <a:pPr algn="ctr"/>
            <a:r>
              <a:rPr lang="en-US" b="1" dirty="0"/>
              <a:t> </a:t>
            </a:r>
          </a:p>
          <a:p>
            <a:r>
              <a:rPr lang="en-US" dirty="0"/>
              <a:t>Co-created Mizzou chapter of SEDS.  Designed rocket to fly to the stratosphere and capture video footage of the curvature of the earth. 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74775" y="11256838"/>
            <a:ext cx="2480128" cy="4044627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2209418" y="16702444"/>
            <a:ext cx="544285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[AIAA] American Institute of Aeronautics and Astronautics- </a:t>
            </a:r>
            <a:endParaRPr lang="en-US" dirty="0"/>
          </a:p>
          <a:p>
            <a:endParaRPr lang="en-US" dirty="0"/>
          </a:p>
          <a:p>
            <a:r>
              <a:rPr lang="en-US" dirty="0"/>
              <a:t>As treasure I managed all funding that came through AIAA. I was also the design leader of the Rocket Team. Designed recovery system of our rocket that went </a:t>
            </a:r>
            <a:r>
              <a:rPr lang="en-US" dirty="0" err="1"/>
              <a:t>mach</a:t>
            </a:r>
            <a:r>
              <a:rPr lang="en-US" dirty="0"/>
              <a:t> 1.4 and 9425ft in the air. Placed 4</a:t>
            </a:r>
            <a:r>
              <a:rPr lang="en-US" baseline="30000" dirty="0"/>
              <a:t>th</a:t>
            </a:r>
            <a:r>
              <a:rPr lang="en-US" dirty="0"/>
              <a:t> in the ESRA Intercollegiate Rocket Engineering Competition. 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494134" y="16173266"/>
            <a:ext cx="5241411" cy="2980046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15854451" y="5371050"/>
            <a:ext cx="914400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Photos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6943515" y="5385665"/>
            <a:ext cx="94332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Videos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9634032" y="5396379"/>
            <a:ext cx="1019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Email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5205449" y="24731456"/>
            <a:ext cx="56774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[Click for Resume] – (Companies get full access. Students don’t. Students must ask permission with permission notification)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8494133" y="19219880"/>
            <a:ext cx="1249950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See more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9874775" y="15422840"/>
            <a:ext cx="1249950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See more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8829682" y="10474175"/>
            <a:ext cx="1249950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See more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5072361" y="20511223"/>
            <a:ext cx="631343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About me:  (10 sentences)</a:t>
            </a:r>
          </a:p>
          <a:p>
            <a:endParaRPr lang="en-US" dirty="0"/>
          </a:p>
          <a:p>
            <a:r>
              <a:rPr lang="en-US" dirty="0" err="1"/>
              <a:t>Balsdjfalsdfafj</a:t>
            </a:r>
            <a:endParaRPr lang="en-US" dirty="0"/>
          </a:p>
          <a:p>
            <a:r>
              <a:rPr lang="en-US" dirty="0" err="1"/>
              <a:t>Asdjf;alsdjfasl;jdfa</a:t>
            </a:r>
            <a:endParaRPr lang="en-US" dirty="0"/>
          </a:p>
          <a:p>
            <a:r>
              <a:rPr lang="en-US" dirty="0" err="1"/>
              <a:t>Al;sdjfa;lsjdfal;jsdfa</a:t>
            </a:r>
            <a:endParaRPr lang="en-US" dirty="0"/>
          </a:p>
          <a:p>
            <a:r>
              <a:rPr lang="en-US" dirty="0" err="1"/>
              <a:t>A;lsjdf;lajsdfal;js</a:t>
            </a:r>
            <a:endParaRPr lang="en-US" dirty="0"/>
          </a:p>
          <a:p>
            <a:r>
              <a:rPr lang="en-US" dirty="0" err="1"/>
              <a:t>As;fjasl;jfal;jsd</a:t>
            </a:r>
            <a:endParaRPr lang="en-US" dirty="0"/>
          </a:p>
          <a:p>
            <a:r>
              <a:rPr lang="en-US" dirty="0" err="1"/>
              <a:t>Asldjfal;sjdfals;jfa</a:t>
            </a:r>
            <a:endParaRPr lang="en-US" dirty="0"/>
          </a:p>
          <a:p>
            <a:r>
              <a:rPr lang="en-US" dirty="0" err="1"/>
              <a:t>Al;jsdfa;ljsdfa;ljas</a:t>
            </a:r>
            <a:endParaRPr lang="en-US" dirty="0"/>
          </a:p>
          <a:p>
            <a:r>
              <a:rPr lang="en-US" dirty="0" err="1"/>
              <a:t>Df;a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18183858" y="5397923"/>
            <a:ext cx="1156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MESSAGE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48160" y="280123"/>
            <a:ext cx="12192000" cy="366882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17691735" y="274320"/>
            <a:ext cx="857250" cy="34891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FF0000"/>
                </a:solidFill>
              </a:rPr>
              <a:t>BRANDON </a:t>
            </a:r>
          </a:p>
          <a:p>
            <a:r>
              <a:rPr lang="en-US" sz="800" dirty="0">
                <a:solidFill>
                  <a:srgbClr val="FF0000"/>
                </a:solidFill>
              </a:rPr>
              <a:t>TORRES ASME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9210973" y="274320"/>
            <a:ext cx="657226" cy="338554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FF0000"/>
                </a:solidFill>
              </a:rPr>
              <a:t>BRANDON </a:t>
            </a:r>
          </a:p>
          <a:p>
            <a:r>
              <a:rPr lang="en-US" sz="800" dirty="0">
                <a:solidFill>
                  <a:srgbClr val="FF0000"/>
                </a:solidFill>
              </a:rPr>
              <a:t>TORRES</a:t>
            </a: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212790" y="276938"/>
            <a:ext cx="444603" cy="360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5257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826</TotalTime>
  <Words>1374</Words>
  <Application>Microsoft Office PowerPoint</Application>
  <PresentationFormat>Custom</PresentationFormat>
  <Paragraphs>326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Brandon Torres</dc:creator>
  <cp:lastModifiedBy>Brandon Torres</cp:lastModifiedBy>
  <cp:revision>78</cp:revision>
  <dcterms:created xsi:type="dcterms:W3CDTF">2017-05-16T01:38:56Z</dcterms:created>
  <dcterms:modified xsi:type="dcterms:W3CDTF">2017-05-28T21:08:36Z</dcterms:modified>
</cp:coreProperties>
</file>